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Aileron" charset="1" panose="00000500000000000000"/>
      <p:regular r:id="rId14"/>
    </p:embeddedFont>
    <p:embeddedFont>
      <p:font typeface="Aileron Bold" charset="1" panose="00000800000000000000"/>
      <p:regular r:id="rId15"/>
    </p:embeddedFont>
    <p:embeddedFont>
      <p:font typeface="Aileron Italics" charset="1" panose="00000500000000000000"/>
      <p:regular r:id="rId16"/>
    </p:embeddedFont>
    <p:embeddedFont>
      <p:font typeface="Aileron Bold Italics" charset="1" panose="00000800000000000000"/>
      <p:regular r:id="rId17"/>
    </p:embeddedFont>
    <p:embeddedFont>
      <p:font typeface="Aileron Thin" charset="1" panose="00000300000000000000"/>
      <p:regular r:id="rId18"/>
    </p:embeddedFont>
    <p:embeddedFont>
      <p:font typeface="Aileron Thin Italics" charset="1" panose="00000300000000000000"/>
      <p:regular r:id="rId19"/>
    </p:embeddedFont>
    <p:embeddedFont>
      <p:font typeface="Aileron Light" charset="1" panose="00000400000000000000"/>
      <p:regular r:id="rId20"/>
    </p:embeddedFont>
    <p:embeddedFont>
      <p:font typeface="Aileron Light Italics" charset="1" panose="00000400000000000000"/>
      <p:regular r:id="rId21"/>
    </p:embeddedFont>
    <p:embeddedFont>
      <p:font typeface="Aileron Ultra-Bold" charset="1" panose="00000A00000000000000"/>
      <p:regular r:id="rId22"/>
    </p:embeddedFont>
    <p:embeddedFont>
      <p:font typeface="Aileron Ultra-Bold Italics" charset="1" panose="00000A00000000000000"/>
      <p:regular r:id="rId23"/>
    </p:embeddedFont>
    <p:embeddedFont>
      <p:font typeface="Aileron Heavy" charset="1" panose="00000A00000000000000"/>
      <p:regular r:id="rId24"/>
    </p:embeddedFont>
    <p:embeddedFont>
      <p:font typeface="Aileron Heavy Italics" charset="1" panose="00000A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16" Target="../media/image24.png" Type="http://schemas.openxmlformats.org/officeDocument/2006/relationships/image"/><Relationship Id="rId17" Target="../media/image25.svg" Type="http://schemas.openxmlformats.org/officeDocument/2006/relationships/image"/><Relationship Id="rId18" Target="../media/image26.png" Type="http://schemas.openxmlformats.org/officeDocument/2006/relationships/image"/><Relationship Id="rId19" Target="../media/image27.svg" Type="http://schemas.openxmlformats.org/officeDocument/2006/relationships/image"/><Relationship Id="rId2" Target="../media/image10.png" Type="http://schemas.openxmlformats.org/officeDocument/2006/relationships/image"/><Relationship Id="rId20" Target="../media/image28.png" Type="http://schemas.openxmlformats.org/officeDocument/2006/relationships/image"/><Relationship Id="rId21" Target="../media/image29.svg" Type="http://schemas.openxmlformats.org/officeDocument/2006/relationships/image"/><Relationship Id="rId22" Target="../media/image30.png" Type="http://schemas.openxmlformats.org/officeDocument/2006/relationships/image"/><Relationship Id="rId23" Target="../media/image31.svg" Type="http://schemas.openxmlformats.org/officeDocument/2006/relationships/image"/><Relationship Id="rId24" Target="../media/image32.png" Type="http://schemas.openxmlformats.org/officeDocument/2006/relationships/image"/><Relationship Id="rId25" Target="../media/image33.svg" Type="http://schemas.openxmlformats.org/officeDocument/2006/relationships/image"/><Relationship Id="rId26" Target="../media/image34.png" Type="http://schemas.openxmlformats.org/officeDocument/2006/relationships/image"/><Relationship Id="rId27" Target="../media/image35.svg" Type="http://schemas.openxmlformats.org/officeDocument/2006/relationships/image"/><Relationship Id="rId28" Target="../media/image36.png" Type="http://schemas.openxmlformats.org/officeDocument/2006/relationships/image"/><Relationship Id="rId29" Target="../media/image37.svg" Type="http://schemas.openxmlformats.org/officeDocument/2006/relationships/image"/><Relationship Id="rId3" Target="../media/image11.svg" Type="http://schemas.openxmlformats.org/officeDocument/2006/relationships/image"/><Relationship Id="rId30" Target="../media/image38.png" Type="http://schemas.openxmlformats.org/officeDocument/2006/relationships/image"/><Relationship Id="rId31" Target="../media/image39.svg" Type="http://schemas.openxmlformats.org/officeDocument/2006/relationships/image"/><Relationship Id="rId32" Target="../media/image40.png" Type="http://schemas.openxmlformats.org/officeDocument/2006/relationships/image"/><Relationship Id="rId33" Target="../media/image41.svg" Type="http://schemas.openxmlformats.org/officeDocument/2006/relationships/image"/><Relationship Id="rId34" Target="../media/image8.png" Type="http://schemas.openxmlformats.org/officeDocument/2006/relationships/image"/><Relationship Id="rId35" Target="../media/image9.svg" Type="http://schemas.openxmlformats.org/officeDocument/2006/relationships/image"/><Relationship Id="rId36" Target="../media/image42.png" Type="http://schemas.openxmlformats.org/officeDocument/2006/relationships/image"/><Relationship Id="rId37" Target="../media/image43.svg" Type="http://schemas.openxmlformats.org/officeDocument/2006/relationships/image"/><Relationship Id="rId38" Target="../media/image44.png" Type="http://schemas.openxmlformats.org/officeDocument/2006/relationships/image"/><Relationship Id="rId39" Target="../media/image45.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11" Target="../media/image71.svg" Type="http://schemas.openxmlformats.org/officeDocument/2006/relationships/image"/><Relationship Id="rId12" Target="../media/image72.png" Type="http://schemas.openxmlformats.org/officeDocument/2006/relationships/image"/><Relationship Id="rId13" Target="../media/image73.svg" Type="http://schemas.openxmlformats.org/officeDocument/2006/relationships/image"/><Relationship Id="rId14" Target="../media/image74.png" Type="http://schemas.openxmlformats.org/officeDocument/2006/relationships/image"/><Relationship Id="rId15" Target="../media/image75.svg" Type="http://schemas.openxmlformats.org/officeDocument/2006/relationships/image"/><Relationship Id="rId16" Target="../media/image76.png" Type="http://schemas.openxmlformats.org/officeDocument/2006/relationships/image"/><Relationship Id="rId17" Target="../media/image77.svg" Type="http://schemas.openxmlformats.org/officeDocument/2006/relationships/image"/><Relationship Id="rId18" Target="../media/image78.png" Type="http://schemas.openxmlformats.org/officeDocument/2006/relationships/image"/><Relationship Id="rId19" Target="../media/image79.svg" Type="http://schemas.openxmlformats.org/officeDocument/2006/relationships/image"/><Relationship Id="rId2" Target="../media/image62.png" Type="http://schemas.openxmlformats.org/officeDocument/2006/relationships/image"/><Relationship Id="rId20" Target="../media/image80.png" Type="http://schemas.openxmlformats.org/officeDocument/2006/relationships/image"/><Relationship Id="rId21" Target="../media/image81.svg" Type="http://schemas.openxmlformats.org/officeDocument/2006/relationships/image"/><Relationship Id="rId22" Target="../media/image82.png" Type="http://schemas.openxmlformats.org/officeDocument/2006/relationships/image"/><Relationship Id="rId23" Target="../media/image83.svg" Type="http://schemas.openxmlformats.org/officeDocument/2006/relationships/image"/><Relationship Id="rId24" Target="../media/image84.png" Type="http://schemas.openxmlformats.org/officeDocument/2006/relationships/image"/><Relationship Id="rId25" Target="../media/image85.svg" Type="http://schemas.openxmlformats.org/officeDocument/2006/relationships/image"/><Relationship Id="rId26" Target="../media/image86.png" Type="http://schemas.openxmlformats.org/officeDocument/2006/relationships/image"/><Relationship Id="rId27" Target="../media/image87.svg" Type="http://schemas.openxmlformats.org/officeDocument/2006/relationships/image"/><Relationship Id="rId28" Target="../media/image88.png" Type="http://schemas.openxmlformats.org/officeDocument/2006/relationships/image"/><Relationship Id="rId29" Target="../media/image89.svg" Type="http://schemas.openxmlformats.org/officeDocument/2006/relationships/image"/><Relationship Id="rId3" Target="../media/image63.svg" Type="http://schemas.openxmlformats.org/officeDocument/2006/relationships/image"/><Relationship Id="rId30" Target="../media/image90.png" Type="http://schemas.openxmlformats.org/officeDocument/2006/relationships/image"/><Relationship Id="rId31" Target="../media/image91.svg" Type="http://schemas.openxmlformats.org/officeDocument/2006/relationships/image"/><Relationship Id="rId32" Target="../media/image92.png" Type="http://schemas.openxmlformats.org/officeDocument/2006/relationships/image"/><Relationship Id="rId33" Target="../media/image93.svg" Type="http://schemas.openxmlformats.org/officeDocument/2006/relationships/image"/><Relationship Id="rId34" Target="../media/image94.png" Type="http://schemas.openxmlformats.org/officeDocument/2006/relationships/image"/><Relationship Id="rId35" Target="../media/image95.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66.png" Type="http://schemas.openxmlformats.org/officeDocument/2006/relationships/image"/><Relationship Id="rId7" Target="../media/image67.svg"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4.png" Type="http://schemas.openxmlformats.org/officeDocument/2006/relationships/image"/><Relationship Id="rId11" Target="../media/image105.svg" Type="http://schemas.openxmlformats.org/officeDocument/2006/relationships/image"/><Relationship Id="rId12" Target="../media/image106.png" Type="http://schemas.openxmlformats.org/officeDocument/2006/relationships/image"/><Relationship Id="rId13" Target="../media/image107.svg" Type="http://schemas.openxmlformats.org/officeDocument/2006/relationships/image"/><Relationship Id="rId14" Target="../media/image108.png" Type="http://schemas.openxmlformats.org/officeDocument/2006/relationships/image"/><Relationship Id="rId15" Target="../media/image109.svg" Type="http://schemas.openxmlformats.org/officeDocument/2006/relationships/image"/><Relationship Id="rId16" Target="../media/image110.png" Type="http://schemas.openxmlformats.org/officeDocument/2006/relationships/image"/><Relationship Id="rId17" Target="../media/image111.svg" Type="http://schemas.openxmlformats.org/officeDocument/2006/relationships/image"/><Relationship Id="rId18" Target="../media/image112.png" Type="http://schemas.openxmlformats.org/officeDocument/2006/relationships/image"/><Relationship Id="rId19" Target="../media/image113.svg" Type="http://schemas.openxmlformats.org/officeDocument/2006/relationships/image"/><Relationship Id="rId2" Target="../media/image96.png" Type="http://schemas.openxmlformats.org/officeDocument/2006/relationships/image"/><Relationship Id="rId20" Target="../media/image114.png" Type="http://schemas.openxmlformats.org/officeDocument/2006/relationships/image"/><Relationship Id="rId21" Target="../media/image115.svg" Type="http://schemas.openxmlformats.org/officeDocument/2006/relationships/image"/><Relationship Id="rId22" Target="../media/image116.png" Type="http://schemas.openxmlformats.org/officeDocument/2006/relationships/image"/><Relationship Id="rId23" Target="../media/image117.svg" Type="http://schemas.openxmlformats.org/officeDocument/2006/relationships/image"/><Relationship Id="rId24" Target="../media/image118.png" Type="http://schemas.openxmlformats.org/officeDocument/2006/relationships/image"/><Relationship Id="rId25" Target="../media/image119.svg" Type="http://schemas.openxmlformats.org/officeDocument/2006/relationships/image"/><Relationship Id="rId26" Target="../media/image120.png" Type="http://schemas.openxmlformats.org/officeDocument/2006/relationships/image"/><Relationship Id="rId27" Target="../media/image121.svg" Type="http://schemas.openxmlformats.org/officeDocument/2006/relationships/image"/><Relationship Id="rId28" Target="../media/image122.png" Type="http://schemas.openxmlformats.org/officeDocument/2006/relationships/image"/><Relationship Id="rId29" Target="../media/image123.svg" Type="http://schemas.openxmlformats.org/officeDocument/2006/relationships/image"/><Relationship Id="rId3" Target="../media/image97.svg" Type="http://schemas.openxmlformats.org/officeDocument/2006/relationships/image"/><Relationship Id="rId30" Target="../media/image124.png" Type="http://schemas.openxmlformats.org/officeDocument/2006/relationships/image"/><Relationship Id="rId31" Target="../media/image125.svg" Type="http://schemas.openxmlformats.org/officeDocument/2006/relationships/image"/><Relationship Id="rId32" Target="../media/image126.png" Type="http://schemas.openxmlformats.org/officeDocument/2006/relationships/image"/><Relationship Id="rId33" Target="../media/image127.svg" Type="http://schemas.openxmlformats.org/officeDocument/2006/relationships/image"/><Relationship Id="rId34" Target="../media/image128.png" Type="http://schemas.openxmlformats.org/officeDocument/2006/relationships/image"/><Relationship Id="rId35" Target="../media/image129.svg" Type="http://schemas.openxmlformats.org/officeDocument/2006/relationships/image"/><Relationship Id="rId4" Target="../media/image98.png" Type="http://schemas.openxmlformats.org/officeDocument/2006/relationships/image"/><Relationship Id="rId5" Target="../media/image99.svg" Type="http://schemas.openxmlformats.org/officeDocument/2006/relationships/image"/><Relationship Id="rId6" Target="../media/image100.png" Type="http://schemas.openxmlformats.org/officeDocument/2006/relationships/image"/><Relationship Id="rId7" Target="../media/image101.svg" Type="http://schemas.openxmlformats.org/officeDocument/2006/relationships/image"/><Relationship Id="rId8" Target="../media/image102.png" Type="http://schemas.openxmlformats.org/officeDocument/2006/relationships/image"/><Relationship Id="rId9" Target="../media/image10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16" Target="../media/image22.png" Type="http://schemas.openxmlformats.org/officeDocument/2006/relationships/image"/><Relationship Id="rId17" Target="../media/image23.svg" Type="http://schemas.openxmlformats.org/officeDocument/2006/relationships/image"/><Relationship Id="rId18" Target="../media/image24.png" Type="http://schemas.openxmlformats.org/officeDocument/2006/relationships/image"/><Relationship Id="rId19" Target="../media/image25.svg" Type="http://schemas.openxmlformats.org/officeDocument/2006/relationships/image"/><Relationship Id="rId2" Target="../media/image8.png" Type="http://schemas.openxmlformats.org/officeDocument/2006/relationships/image"/><Relationship Id="rId20" Target="../media/image26.png" Type="http://schemas.openxmlformats.org/officeDocument/2006/relationships/image"/><Relationship Id="rId21" Target="../media/image27.svg" Type="http://schemas.openxmlformats.org/officeDocument/2006/relationships/image"/><Relationship Id="rId22" Target="../media/image28.png" Type="http://schemas.openxmlformats.org/officeDocument/2006/relationships/image"/><Relationship Id="rId23" Target="../media/image29.svg" Type="http://schemas.openxmlformats.org/officeDocument/2006/relationships/image"/><Relationship Id="rId24" Target="../media/image30.png" Type="http://schemas.openxmlformats.org/officeDocument/2006/relationships/image"/><Relationship Id="rId25" Target="../media/image31.svg" Type="http://schemas.openxmlformats.org/officeDocument/2006/relationships/image"/><Relationship Id="rId26" Target="../media/image32.png" Type="http://schemas.openxmlformats.org/officeDocument/2006/relationships/image"/><Relationship Id="rId27" Target="../media/image33.svg" Type="http://schemas.openxmlformats.org/officeDocument/2006/relationships/image"/><Relationship Id="rId28" Target="../media/image34.png" Type="http://schemas.openxmlformats.org/officeDocument/2006/relationships/image"/><Relationship Id="rId29" Target="../media/image35.svg" Type="http://schemas.openxmlformats.org/officeDocument/2006/relationships/image"/><Relationship Id="rId3" Target="../media/image9.svg" Type="http://schemas.openxmlformats.org/officeDocument/2006/relationships/image"/><Relationship Id="rId30" Target="../media/image36.png" Type="http://schemas.openxmlformats.org/officeDocument/2006/relationships/image"/><Relationship Id="rId31" Target="../media/image37.svg" Type="http://schemas.openxmlformats.org/officeDocument/2006/relationships/image"/><Relationship Id="rId32" Target="../media/image38.png" Type="http://schemas.openxmlformats.org/officeDocument/2006/relationships/image"/><Relationship Id="rId33" Target="../media/image39.svg" Type="http://schemas.openxmlformats.org/officeDocument/2006/relationships/image"/><Relationship Id="rId34" Target="../media/image40.png" Type="http://schemas.openxmlformats.org/officeDocument/2006/relationships/image"/><Relationship Id="rId35" Target="../media/image41.svg" Type="http://schemas.openxmlformats.org/officeDocument/2006/relationships/image"/><Relationship Id="rId36" Target="../media/image42.png" Type="http://schemas.openxmlformats.org/officeDocument/2006/relationships/image"/><Relationship Id="rId37" Target="../media/image43.svg" Type="http://schemas.openxmlformats.org/officeDocument/2006/relationships/image"/><Relationship Id="rId38" Target="../media/image44.png" Type="http://schemas.openxmlformats.org/officeDocument/2006/relationships/image"/><Relationship Id="rId39" Target="../media/image45.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5408310" y="-468065"/>
            <a:ext cx="13133172" cy="9018730"/>
          </a:xfrm>
          <a:custGeom>
            <a:avLst/>
            <a:gdLst/>
            <a:ahLst/>
            <a:cxnLst/>
            <a:rect r="r" b="b" t="t" l="l"/>
            <a:pathLst>
              <a:path h="9018730" w="13133172">
                <a:moveTo>
                  <a:pt x="0" y="0"/>
                </a:moveTo>
                <a:lnTo>
                  <a:pt x="13133172" y="0"/>
                </a:lnTo>
                <a:lnTo>
                  <a:pt x="13133172" y="9018730"/>
                </a:lnTo>
                <a:lnTo>
                  <a:pt x="0" y="9018730"/>
                </a:lnTo>
                <a:lnTo>
                  <a:pt x="0" y="0"/>
                </a:lnTo>
                <a:close/>
              </a:path>
            </a:pathLst>
          </a:custGeom>
          <a:blipFill>
            <a:blip r:embed="rId2"/>
            <a:stretch>
              <a:fillRect l="-11041" t="0" r="-11041" b="0"/>
            </a:stretch>
          </a:blipFill>
        </p:spPr>
      </p:sp>
      <p:sp>
        <p:nvSpPr>
          <p:cNvPr name="Freeform 3" id="3"/>
          <p:cNvSpPr/>
          <p:nvPr/>
        </p:nvSpPr>
        <p:spPr>
          <a:xfrm flipH="false" flipV="false" rot="-10800000">
            <a:off x="0" y="7065308"/>
            <a:ext cx="3221692" cy="3221692"/>
          </a:xfrm>
          <a:custGeom>
            <a:avLst/>
            <a:gdLst/>
            <a:ahLst/>
            <a:cxnLst/>
            <a:rect r="r" b="b" t="t" l="l"/>
            <a:pathLst>
              <a:path h="3221692" w="3221692">
                <a:moveTo>
                  <a:pt x="0" y="0"/>
                </a:moveTo>
                <a:lnTo>
                  <a:pt x="3221692" y="0"/>
                </a:lnTo>
                <a:lnTo>
                  <a:pt x="3221692" y="3221692"/>
                </a:lnTo>
                <a:lnTo>
                  <a:pt x="0" y="3221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8100000">
            <a:off x="-4252983" y="3307993"/>
            <a:ext cx="22404652" cy="8950886"/>
            <a:chOff x="0" y="0"/>
            <a:chExt cx="35276568" cy="14093347"/>
          </a:xfrm>
        </p:grpSpPr>
        <p:sp>
          <p:nvSpPr>
            <p:cNvPr name="Freeform 5" id="5"/>
            <p:cNvSpPr/>
            <p:nvPr/>
          </p:nvSpPr>
          <p:spPr>
            <a:xfrm flipH="false" flipV="false" rot="0">
              <a:off x="0" y="0"/>
              <a:ext cx="35276569" cy="14093346"/>
            </a:xfrm>
            <a:custGeom>
              <a:avLst/>
              <a:gdLst/>
              <a:ahLst/>
              <a:cxnLst/>
              <a:rect r="r" b="b" t="t" l="l"/>
              <a:pathLst>
                <a:path h="14093346" w="35276569">
                  <a:moveTo>
                    <a:pt x="0" y="0"/>
                  </a:moveTo>
                  <a:lnTo>
                    <a:pt x="35276569" y="0"/>
                  </a:lnTo>
                  <a:lnTo>
                    <a:pt x="35276569" y="14093346"/>
                  </a:lnTo>
                  <a:lnTo>
                    <a:pt x="0" y="14093346"/>
                  </a:lnTo>
                  <a:close/>
                </a:path>
              </a:pathLst>
            </a:custGeom>
            <a:solidFill>
              <a:srgbClr val="FFFFFF"/>
            </a:solidFill>
          </p:spPr>
        </p:sp>
      </p:grpSp>
      <p:sp>
        <p:nvSpPr>
          <p:cNvPr name="TextBox 6" id="6"/>
          <p:cNvSpPr txBox="true"/>
          <p:nvPr/>
        </p:nvSpPr>
        <p:spPr>
          <a:xfrm rot="0">
            <a:off x="1674516" y="3638696"/>
            <a:ext cx="10119112" cy="3211830"/>
          </a:xfrm>
          <a:prstGeom prst="rect">
            <a:avLst/>
          </a:prstGeom>
        </p:spPr>
        <p:txBody>
          <a:bodyPr anchor="t" rtlCol="false" tIns="0" lIns="0" bIns="0" rIns="0">
            <a:spAutoFit/>
          </a:bodyPr>
          <a:lstStyle/>
          <a:p>
            <a:pPr>
              <a:lnSpc>
                <a:spcPts val="7979"/>
              </a:lnSpc>
            </a:pPr>
            <a:r>
              <a:rPr lang="en-US" sz="7599">
                <a:solidFill>
                  <a:srgbClr val="004AAD"/>
                </a:solidFill>
                <a:latin typeface="Kollektif Bold"/>
              </a:rPr>
              <a:t>Sustainable Development</a:t>
            </a:r>
          </a:p>
          <a:p>
            <a:pPr>
              <a:lnSpc>
                <a:spcPts val="7979"/>
              </a:lnSpc>
            </a:pPr>
            <a:r>
              <a:rPr lang="en-US" sz="7599">
                <a:solidFill>
                  <a:srgbClr val="004AAD"/>
                </a:solidFill>
                <a:latin typeface="Kollektif Bold"/>
              </a:rPr>
              <a:t>Goal Progress</a:t>
            </a:r>
          </a:p>
        </p:txBody>
      </p:sp>
      <p:sp>
        <p:nvSpPr>
          <p:cNvPr name="TextBox 7" id="7"/>
          <p:cNvSpPr txBox="true"/>
          <p:nvPr/>
        </p:nvSpPr>
        <p:spPr>
          <a:xfrm rot="0">
            <a:off x="2780567" y="1335060"/>
            <a:ext cx="1556943" cy="865127"/>
          </a:xfrm>
          <a:prstGeom prst="rect">
            <a:avLst/>
          </a:prstGeom>
        </p:spPr>
        <p:txBody>
          <a:bodyPr anchor="t" rtlCol="false" tIns="0" lIns="0" bIns="0" rIns="0">
            <a:spAutoFit/>
          </a:bodyPr>
          <a:lstStyle/>
          <a:p>
            <a:pPr>
              <a:lnSpc>
                <a:spcPts val="3481"/>
              </a:lnSpc>
            </a:pPr>
            <a:r>
              <a:rPr lang="en-US" sz="3053" spc="64">
                <a:solidFill>
                  <a:srgbClr val="004AAD"/>
                </a:solidFill>
                <a:latin typeface="Aileron Light"/>
              </a:rPr>
              <a:t>Business</a:t>
            </a:r>
          </a:p>
          <a:p>
            <a:pPr>
              <a:lnSpc>
                <a:spcPts val="3481"/>
              </a:lnSpc>
            </a:pPr>
            <a:r>
              <a:rPr lang="en-US" sz="3053" spc="64">
                <a:solidFill>
                  <a:srgbClr val="004AAD"/>
                </a:solidFill>
                <a:latin typeface="Aileron Light"/>
              </a:rPr>
              <a:t>Name</a:t>
            </a:r>
          </a:p>
        </p:txBody>
      </p:sp>
      <p:sp>
        <p:nvSpPr>
          <p:cNvPr name="TextBox 8" id="8"/>
          <p:cNvSpPr txBox="true"/>
          <p:nvPr/>
        </p:nvSpPr>
        <p:spPr>
          <a:xfrm rot="0">
            <a:off x="1674516" y="7732299"/>
            <a:ext cx="2662995" cy="621030"/>
          </a:xfrm>
          <a:prstGeom prst="rect">
            <a:avLst/>
          </a:prstGeom>
        </p:spPr>
        <p:txBody>
          <a:bodyPr anchor="t" rtlCol="false" tIns="0" lIns="0" bIns="0" rIns="0">
            <a:spAutoFit/>
          </a:bodyPr>
          <a:lstStyle/>
          <a:p>
            <a:pPr>
              <a:lnSpc>
                <a:spcPts val="2520"/>
              </a:lnSpc>
            </a:pPr>
            <a:r>
              <a:rPr lang="en-US" sz="1800" spc="36">
                <a:solidFill>
                  <a:srgbClr val="004AAD"/>
                </a:solidFill>
                <a:latin typeface="Aileron"/>
              </a:rPr>
              <a:t>SDG Progress</a:t>
            </a:r>
          </a:p>
          <a:p>
            <a:pPr>
              <a:lnSpc>
                <a:spcPts val="2520"/>
              </a:lnSpc>
            </a:pPr>
            <a:r>
              <a:rPr lang="en-US" sz="1800" spc="36">
                <a:solidFill>
                  <a:srgbClr val="004AAD"/>
                </a:solidFill>
                <a:latin typeface="Aileron Bold"/>
              </a:rPr>
              <a:t>Report 2025</a:t>
            </a:r>
          </a:p>
        </p:txBody>
      </p:sp>
      <p:sp>
        <p:nvSpPr>
          <p:cNvPr name="TextBox 9" id="9"/>
          <p:cNvSpPr txBox="true"/>
          <p:nvPr/>
        </p:nvSpPr>
        <p:spPr>
          <a:xfrm rot="0">
            <a:off x="4867175" y="7732299"/>
            <a:ext cx="2941099" cy="621030"/>
          </a:xfrm>
          <a:prstGeom prst="rect">
            <a:avLst/>
          </a:prstGeom>
        </p:spPr>
        <p:txBody>
          <a:bodyPr anchor="t" rtlCol="false" tIns="0" lIns="0" bIns="0" rIns="0">
            <a:spAutoFit/>
          </a:bodyPr>
          <a:lstStyle/>
          <a:p>
            <a:pPr>
              <a:lnSpc>
                <a:spcPts val="2520"/>
              </a:lnSpc>
            </a:pPr>
            <a:r>
              <a:rPr lang="en-US" sz="1800" spc="36">
                <a:solidFill>
                  <a:srgbClr val="004AAD"/>
                </a:solidFill>
                <a:latin typeface="Aileron"/>
              </a:rPr>
              <a:t>Presented By</a:t>
            </a:r>
          </a:p>
          <a:p>
            <a:pPr>
              <a:lnSpc>
                <a:spcPts val="2520"/>
              </a:lnSpc>
            </a:pPr>
            <a:r>
              <a:rPr lang="en-US" sz="1800" spc="36">
                <a:solidFill>
                  <a:srgbClr val="004AAD"/>
                </a:solidFill>
                <a:latin typeface="Aileron Bold"/>
              </a:rPr>
              <a:t>Khateeja Kapoor</a:t>
            </a:r>
          </a:p>
        </p:txBody>
      </p:sp>
      <p:sp>
        <p:nvSpPr>
          <p:cNvPr name="TextBox 10" id="10"/>
          <p:cNvSpPr txBox="true"/>
          <p:nvPr/>
        </p:nvSpPr>
        <p:spPr>
          <a:xfrm rot="0">
            <a:off x="8746050" y="7732299"/>
            <a:ext cx="2508591" cy="621030"/>
          </a:xfrm>
          <a:prstGeom prst="rect">
            <a:avLst/>
          </a:prstGeom>
        </p:spPr>
        <p:txBody>
          <a:bodyPr anchor="t" rtlCol="false" tIns="0" lIns="0" bIns="0" rIns="0">
            <a:spAutoFit/>
          </a:bodyPr>
          <a:lstStyle/>
          <a:p>
            <a:pPr>
              <a:lnSpc>
                <a:spcPts val="2520"/>
              </a:lnSpc>
            </a:pPr>
            <a:r>
              <a:rPr lang="en-US" sz="1800" spc="36">
                <a:solidFill>
                  <a:srgbClr val="004AAD"/>
                </a:solidFill>
                <a:latin typeface="Aileron"/>
              </a:rPr>
              <a:t>Date of</a:t>
            </a:r>
          </a:p>
          <a:p>
            <a:pPr>
              <a:lnSpc>
                <a:spcPts val="2520"/>
              </a:lnSpc>
            </a:pPr>
            <a:r>
              <a:rPr lang="en-US" sz="1800" spc="36">
                <a:solidFill>
                  <a:srgbClr val="004AAD"/>
                </a:solidFill>
                <a:latin typeface="Aileron"/>
              </a:rPr>
              <a:t>the Report</a:t>
            </a:r>
          </a:p>
        </p:txBody>
      </p:sp>
      <p:sp>
        <p:nvSpPr>
          <p:cNvPr name="Freeform 11" id="11"/>
          <p:cNvSpPr/>
          <p:nvPr/>
        </p:nvSpPr>
        <p:spPr>
          <a:xfrm flipH="false" flipV="false" rot="5400000">
            <a:off x="11136547" y="3135547"/>
            <a:ext cx="7151453" cy="7151453"/>
          </a:xfrm>
          <a:custGeom>
            <a:avLst/>
            <a:gdLst/>
            <a:ahLst/>
            <a:cxnLst/>
            <a:rect r="r" b="b" t="t" l="l"/>
            <a:pathLst>
              <a:path h="7151453" w="7151453">
                <a:moveTo>
                  <a:pt x="0" y="0"/>
                </a:moveTo>
                <a:lnTo>
                  <a:pt x="7151453" y="0"/>
                </a:lnTo>
                <a:lnTo>
                  <a:pt x="7151453" y="7151453"/>
                </a:lnTo>
                <a:lnTo>
                  <a:pt x="0" y="71514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849499" y="1374275"/>
            <a:ext cx="593180" cy="767645"/>
          </a:xfrm>
          <a:custGeom>
            <a:avLst/>
            <a:gdLst/>
            <a:ahLst/>
            <a:cxnLst/>
            <a:rect r="r" b="b" t="t" l="l"/>
            <a:pathLst>
              <a:path h="767645" w="593180">
                <a:moveTo>
                  <a:pt x="0" y="0"/>
                </a:moveTo>
                <a:lnTo>
                  <a:pt x="593180" y="0"/>
                </a:lnTo>
                <a:lnTo>
                  <a:pt x="593180" y="767645"/>
                </a:lnTo>
                <a:lnTo>
                  <a:pt x="0" y="7676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684976" y="3365302"/>
            <a:ext cx="3041278" cy="3168650"/>
          </a:xfrm>
          <a:prstGeom prst="rect">
            <a:avLst/>
          </a:prstGeom>
        </p:spPr>
        <p:txBody>
          <a:bodyPr anchor="t" rtlCol="false" tIns="0" lIns="0" bIns="0" rIns="0">
            <a:spAutoFit/>
          </a:bodyPr>
          <a:lstStyle/>
          <a:p>
            <a:pPr>
              <a:lnSpc>
                <a:spcPts val="2800"/>
              </a:lnSpc>
              <a:spcBef>
                <a:spcPct val="0"/>
              </a:spcBef>
            </a:pPr>
            <a:r>
              <a:rPr lang="en-US" sz="2000">
                <a:solidFill>
                  <a:srgbClr val="004AAD"/>
                </a:solidFill>
                <a:latin typeface="Aileron"/>
              </a:rPr>
              <a:t>This SDG Progress Report is a continuous work in progress - a way for your organisation to track its impact and improvements over time. This section outlines your strategy for continuing the good work done so far.</a:t>
            </a:r>
          </a:p>
        </p:txBody>
      </p:sp>
      <p:sp>
        <p:nvSpPr>
          <p:cNvPr name="TextBox 3" id="3"/>
          <p:cNvSpPr txBox="true"/>
          <p:nvPr/>
        </p:nvSpPr>
        <p:spPr>
          <a:xfrm rot="0">
            <a:off x="1684976" y="1443386"/>
            <a:ext cx="7036912" cy="876776"/>
          </a:xfrm>
          <a:prstGeom prst="rect">
            <a:avLst/>
          </a:prstGeom>
        </p:spPr>
        <p:txBody>
          <a:bodyPr anchor="t" rtlCol="false" tIns="0" lIns="0" bIns="0" rIns="0">
            <a:spAutoFit/>
          </a:bodyPr>
          <a:lstStyle/>
          <a:p>
            <a:pPr>
              <a:lnSpc>
                <a:spcPts val="5801"/>
              </a:lnSpc>
            </a:pPr>
            <a:r>
              <a:rPr lang="en-US" sz="5525">
                <a:solidFill>
                  <a:srgbClr val="004AAD"/>
                </a:solidFill>
                <a:latin typeface="Kollektif Bold"/>
              </a:rPr>
              <a:t>Next Steps</a:t>
            </a:r>
          </a:p>
        </p:txBody>
      </p:sp>
      <p:grpSp>
        <p:nvGrpSpPr>
          <p:cNvPr name="Group 4" id="4"/>
          <p:cNvGrpSpPr/>
          <p:nvPr/>
        </p:nvGrpSpPr>
        <p:grpSpPr>
          <a:xfrm rot="0">
            <a:off x="5955511" y="3291569"/>
            <a:ext cx="3236603" cy="935558"/>
            <a:chOff x="0" y="0"/>
            <a:chExt cx="4315471" cy="1247411"/>
          </a:xfrm>
        </p:grpSpPr>
        <p:grpSp>
          <p:nvGrpSpPr>
            <p:cNvPr name="Group 5" id="5"/>
            <p:cNvGrpSpPr/>
            <p:nvPr/>
          </p:nvGrpSpPr>
          <p:grpSpPr>
            <a:xfrm rot="0">
              <a:off x="0" y="0"/>
              <a:ext cx="4315471" cy="1247411"/>
              <a:chOff x="0" y="0"/>
              <a:chExt cx="2075742" cy="600005"/>
            </a:xfrm>
          </p:grpSpPr>
          <p:sp>
            <p:nvSpPr>
              <p:cNvPr name="Freeform 6" id="6"/>
              <p:cNvSpPr/>
              <p:nvPr/>
            </p:nvSpPr>
            <p:spPr>
              <a:xfrm flipH="false" flipV="false" rot="0">
                <a:off x="0" y="0"/>
                <a:ext cx="2075742" cy="600005"/>
              </a:xfrm>
              <a:custGeom>
                <a:avLst/>
                <a:gdLst/>
                <a:ahLst/>
                <a:cxnLst/>
                <a:rect r="r" b="b" t="t" l="l"/>
                <a:pathLst>
                  <a:path h="600005" w="2075742">
                    <a:moveTo>
                      <a:pt x="0" y="0"/>
                    </a:moveTo>
                    <a:lnTo>
                      <a:pt x="2075742" y="0"/>
                    </a:lnTo>
                    <a:lnTo>
                      <a:pt x="2075742" y="600005"/>
                    </a:lnTo>
                    <a:lnTo>
                      <a:pt x="0" y="600005"/>
                    </a:lnTo>
                    <a:close/>
                  </a:path>
                </a:pathLst>
              </a:custGeom>
              <a:solidFill>
                <a:srgbClr val="56C02B"/>
              </a:solidFill>
            </p:spPr>
          </p:sp>
        </p:grpSp>
        <p:sp>
          <p:nvSpPr>
            <p:cNvPr name="TextBox 7" id="7"/>
            <p:cNvSpPr txBox="true"/>
            <p:nvPr/>
          </p:nvSpPr>
          <p:spPr>
            <a:xfrm rot="0">
              <a:off x="483081" y="207780"/>
              <a:ext cx="3349309" cy="822325"/>
            </a:xfrm>
            <a:prstGeom prst="rect">
              <a:avLst/>
            </a:prstGeom>
          </p:spPr>
          <p:txBody>
            <a:bodyPr anchor="t" rtlCol="false" tIns="0" lIns="0" bIns="0" rIns="0">
              <a:spAutoFit/>
            </a:bodyPr>
            <a:lstStyle/>
            <a:p>
              <a:pPr marL="0" indent="0" lvl="0">
                <a:lnSpc>
                  <a:spcPts val="2419"/>
                </a:lnSpc>
              </a:pPr>
              <a:r>
                <a:rPr lang="en-US" sz="2016" spc="120">
                  <a:solidFill>
                    <a:srgbClr val="004AAD"/>
                  </a:solidFill>
                  <a:latin typeface="Aileron Heavy"/>
                </a:rPr>
                <a:t>ACTION OR COMMITMENT</a:t>
              </a:r>
            </a:p>
          </p:txBody>
        </p:sp>
      </p:grpSp>
      <p:grpSp>
        <p:nvGrpSpPr>
          <p:cNvPr name="Group 8" id="8"/>
          <p:cNvGrpSpPr/>
          <p:nvPr/>
        </p:nvGrpSpPr>
        <p:grpSpPr>
          <a:xfrm rot="0">
            <a:off x="9575011" y="3291569"/>
            <a:ext cx="3236603" cy="935558"/>
            <a:chOff x="0" y="0"/>
            <a:chExt cx="4315471" cy="1247411"/>
          </a:xfrm>
        </p:grpSpPr>
        <p:grpSp>
          <p:nvGrpSpPr>
            <p:cNvPr name="Group 9" id="9"/>
            <p:cNvGrpSpPr/>
            <p:nvPr/>
          </p:nvGrpSpPr>
          <p:grpSpPr>
            <a:xfrm rot="0">
              <a:off x="0" y="0"/>
              <a:ext cx="4315471" cy="1247411"/>
              <a:chOff x="0" y="0"/>
              <a:chExt cx="2075742" cy="600005"/>
            </a:xfrm>
          </p:grpSpPr>
          <p:sp>
            <p:nvSpPr>
              <p:cNvPr name="Freeform 10" id="10"/>
              <p:cNvSpPr/>
              <p:nvPr/>
            </p:nvSpPr>
            <p:spPr>
              <a:xfrm flipH="false" flipV="false" rot="0">
                <a:off x="0" y="0"/>
                <a:ext cx="2075742" cy="600005"/>
              </a:xfrm>
              <a:custGeom>
                <a:avLst/>
                <a:gdLst/>
                <a:ahLst/>
                <a:cxnLst/>
                <a:rect r="r" b="b" t="t" l="l"/>
                <a:pathLst>
                  <a:path h="600005" w="2075742">
                    <a:moveTo>
                      <a:pt x="0" y="0"/>
                    </a:moveTo>
                    <a:lnTo>
                      <a:pt x="2075742" y="0"/>
                    </a:lnTo>
                    <a:lnTo>
                      <a:pt x="2075742" y="600005"/>
                    </a:lnTo>
                    <a:lnTo>
                      <a:pt x="0" y="600005"/>
                    </a:lnTo>
                    <a:close/>
                  </a:path>
                </a:pathLst>
              </a:custGeom>
              <a:solidFill>
                <a:srgbClr val="56C02B"/>
              </a:solidFill>
            </p:spPr>
          </p:sp>
        </p:grpSp>
        <p:sp>
          <p:nvSpPr>
            <p:cNvPr name="TextBox 11" id="11"/>
            <p:cNvSpPr txBox="true"/>
            <p:nvPr/>
          </p:nvSpPr>
          <p:spPr>
            <a:xfrm rot="0">
              <a:off x="483081" y="207780"/>
              <a:ext cx="3349309" cy="822325"/>
            </a:xfrm>
            <a:prstGeom prst="rect">
              <a:avLst/>
            </a:prstGeom>
          </p:spPr>
          <p:txBody>
            <a:bodyPr anchor="t" rtlCol="false" tIns="0" lIns="0" bIns="0" rIns="0">
              <a:spAutoFit/>
            </a:bodyPr>
            <a:lstStyle/>
            <a:p>
              <a:pPr marL="0" indent="0" lvl="0">
                <a:lnSpc>
                  <a:spcPts val="2419"/>
                </a:lnSpc>
              </a:pPr>
              <a:r>
                <a:rPr lang="en-US" sz="2016" spc="120">
                  <a:solidFill>
                    <a:srgbClr val="004AAD"/>
                  </a:solidFill>
                  <a:latin typeface="Aileron Heavy"/>
                </a:rPr>
                <a:t>ACTION OR COMMITMENT</a:t>
              </a:r>
            </a:p>
          </p:txBody>
        </p:sp>
      </p:grpSp>
      <p:grpSp>
        <p:nvGrpSpPr>
          <p:cNvPr name="Group 12" id="12"/>
          <p:cNvGrpSpPr/>
          <p:nvPr/>
        </p:nvGrpSpPr>
        <p:grpSpPr>
          <a:xfrm rot="0">
            <a:off x="13194511" y="3291569"/>
            <a:ext cx="3236603" cy="935558"/>
            <a:chOff x="0" y="0"/>
            <a:chExt cx="4315471" cy="1247411"/>
          </a:xfrm>
        </p:grpSpPr>
        <p:grpSp>
          <p:nvGrpSpPr>
            <p:cNvPr name="Group 13" id="13"/>
            <p:cNvGrpSpPr/>
            <p:nvPr/>
          </p:nvGrpSpPr>
          <p:grpSpPr>
            <a:xfrm rot="0">
              <a:off x="0" y="0"/>
              <a:ext cx="4315471" cy="1247411"/>
              <a:chOff x="0" y="0"/>
              <a:chExt cx="2075742" cy="600005"/>
            </a:xfrm>
          </p:grpSpPr>
          <p:sp>
            <p:nvSpPr>
              <p:cNvPr name="Freeform 14" id="14"/>
              <p:cNvSpPr/>
              <p:nvPr/>
            </p:nvSpPr>
            <p:spPr>
              <a:xfrm flipH="false" flipV="false" rot="0">
                <a:off x="0" y="0"/>
                <a:ext cx="2075742" cy="600005"/>
              </a:xfrm>
              <a:custGeom>
                <a:avLst/>
                <a:gdLst/>
                <a:ahLst/>
                <a:cxnLst/>
                <a:rect r="r" b="b" t="t" l="l"/>
                <a:pathLst>
                  <a:path h="600005" w="2075742">
                    <a:moveTo>
                      <a:pt x="0" y="0"/>
                    </a:moveTo>
                    <a:lnTo>
                      <a:pt x="2075742" y="0"/>
                    </a:lnTo>
                    <a:lnTo>
                      <a:pt x="2075742" y="600005"/>
                    </a:lnTo>
                    <a:lnTo>
                      <a:pt x="0" y="600005"/>
                    </a:lnTo>
                    <a:close/>
                  </a:path>
                </a:pathLst>
              </a:custGeom>
              <a:solidFill>
                <a:srgbClr val="56C02B"/>
              </a:solidFill>
            </p:spPr>
          </p:sp>
        </p:grpSp>
        <p:sp>
          <p:nvSpPr>
            <p:cNvPr name="TextBox 15" id="15"/>
            <p:cNvSpPr txBox="true"/>
            <p:nvPr/>
          </p:nvSpPr>
          <p:spPr>
            <a:xfrm rot="0">
              <a:off x="483081" y="207780"/>
              <a:ext cx="3349309" cy="822325"/>
            </a:xfrm>
            <a:prstGeom prst="rect">
              <a:avLst/>
            </a:prstGeom>
          </p:spPr>
          <p:txBody>
            <a:bodyPr anchor="t" rtlCol="false" tIns="0" lIns="0" bIns="0" rIns="0">
              <a:spAutoFit/>
            </a:bodyPr>
            <a:lstStyle/>
            <a:p>
              <a:pPr marL="0" indent="0" lvl="0">
                <a:lnSpc>
                  <a:spcPts val="2419"/>
                </a:lnSpc>
              </a:pPr>
              <a:r>
                <a:rPr lang="en-US" sz="2016" spc="120">
                  <a:solidFill>
                    <a:srgbClr val="004AAD"/>
                  </a:solidFill>
                  <a:latin typeface="Aileron Heavy"/>
                </a:rPr>
                <a:t>ACTION OR COMMITMENT</a:t>
              </a:r>
            </a:p>
          </p:txBody>
        </p:sp>
      </p:grpSp>
      <p:grpSp>
        <p:nvGrpSpPr>
          <p:cNvPr name="Group 16" id="16"/>
          <p:cNvGrpSpPr/>
          <p:nvPr/>
        </p:nvGrpSpPr>
        <p:grpSpPr>
          <a:xfrm rot="0">
            <a:off x="5955511" y="4524994"/>
            <a:ext cx="3236603" cy="2130317"/>
            <a:chOff x="0" y="0"/>
            <a:chExt cx="4315471" cy="2840422"/>
          </a:xfrm>
        </p:grpSpPr>
        <p:grpSp>
          <p:nvGrpSpPr>
            <p:cNvPr name="Group 17" id="17"/>
            <p:cNvGrpSpPr/>
            <p:nvPr/>
          </p:nvGrpSpPr>
          <p:grpSpPr>
            <a:xfrm rot="0">
              <a:off x="0" y="0"/>
              <a:ext cx="4315471" cy="2840422"/>
              <a:chOff x="0" y="0"/>
              <a:chExt cx="2075742" cy="1366244"/>
            </a:xfrm>
          </p:grpSpPr>
          <p:sp>
            <p:nvSpPr>
              <p:cNvPr name="Freeform 18" id="18"/>
              <p:cNvSpPr/>
              <p:nvPr/>
            </p:nvSpPr>
            <p:spPr>
              <a:xfrm flipH="false" flipV="false" rot="0">
                <a:off x="0" y="0"/>
                <a:ext cx="2075742" cy="1366244"/>
              </a:xfrm>
              <a:custGeom>
                <a:avLst/>
                <a:gdLst/>
                <a:ahLst/>
                <a:cxnLst/>
                <a:rect r="r" b="b" t="t" l="l"/>
                <a:pathLst>
                  <a:path h="1366244" w="2075742">
                    <a:moveTo>
                      <a:pt x="0" y="0"/>
                    </a:moveTo>
                    <a:lnTo>
                      <a:pt x="2075742" y="0"/>
                    </a:lnTo>
                    <a:lnTo>
                      <a:pt x="2075742" y="1366244"/>
                    </a:lnTo>
                    <a:lnTo>
                      <a:pt x="0" y="1366244"/>
                    </a:lnTo>
                    <a:close/>
                  </a:path>
                </a:pathLst>
              </a:custGeom>
              <a:solidFill>
                <a:srgbClr val="F4F4F4"/>
              </a:solidFill>
            </p:spPr>
          </p:sp>
        </p:grpSp>
        <p:sp>
          <p:nvSpPr>
            <p:cNvPr name="TextBox 19" id="19"/>
            <p:cNvSpPr txBox="true"/>
            <p:nvPr/>
          </p:nvSpPr>
          <p:spPr>
            <a:xfrm rot="0">
              <a:off x="425685" y="364841"/>
              <a:ext cx="3464100" cy="2072640"/>
            </a:xfrm>
            <a:prstGeom prst="rect">
              <a:avLst/>
            </a:prstGeom>
          </p:spPr>
          <p:txBody>
            <a:bodyPr anchor="t" rtlCol="false" tIns="0" lIns="0" bIns="0" rIns="0">
              <a:spAutoFit/>
            </a:bodyPr>
            <a:lstStyle/>
            <a:p>
              <a:pPr marL="0" indent="0" lvl="0">
                <a:lnSpc>
                  <a:spcPts val="2520"/>
                </a:lnSpc>
                <a:spcBef>
                  <a:spcPct val="0"/>
                </a:spcBef>
              </a:pPr>
              <a:r>
                <a:rPr lang="en-US" sz="1800">
                  <a:solidFill>
                    <a:srgbClr val="004AAD"/>
                  </a:solidFill>
                  <a:latin typeface="Aileron"/>
                </a:rPr>
                <a:t>Include a brief description, rationale and intended impact. It helps to keep it concise yet concrete!</a:t>
              </a:r>
            </a:p>
          </p:txBody>
        </p:sp>
      </p:grpSp>
      <p:grpSp>
        <p:nvGrpSpPr>
          <p:cNvPr name="Group 20" id="20"/>
          <p:cNvGrpSpPr/>
          <p:nvPr/>
        </p:nvGrpSpPr>
        <p:grpSpPr>
          <a:xfrm rot="0">
            <a:off x="9575011" y="4524994"/>
            <a:ext cx="3236603" cy="2130317"/>
            <a:chOff x="0" y="0"/>
            <a:chExt cx="4315471" cy="2840422"/>
          </a:xfrm>
        </p:grpSpPr>
        <p:grpSp>
          <p:nvGrpSpPr>
            <p:cNvPr name="Group 21" id="21"/>
            <p:cNvGrpSpPr/>
            <p:nvPr/>
          </p:nvGrpSpPr>
          <p:grpSpPr>
            <a:xfrm rot="0">
              <a:off x="0" y="0"/>
              <a:ext cx="4315471" cy="2840422"/>
              <a:chOff x="0" y="0"/>
              <a:chExt cx="2075742" cy="1366244"/>
            </a:xfrm>
          </p:grpSpPr>
          <p:sp>
            <p:nvSpPr>
              <p:cNvPr name="Freeform 22" id="22"/>
              <p:cNvSpPr/>
              <p:nvPr/>
            </p:nvSpPr>
            <p:spPr>
              <a:xfrm flipH="false" flipV="false" rot="0">
                <a:off x="0" y="0"/>
                <a:ext cx="2075742" cy="1366244"/>
              </a:xfrm>
              <a:custGeom>
                <a:avLst/>
                <a:gdLst/>
                <a:ahLst/>
                <a:cxnLst/>
                <a:rect r="r" b="b" t="t" l="l"/>
                <a:pathLst>
                  <a:path h="1366244" w="2075742">
                    <a:moveTo>
                      <a:pt x="0" y="0"/>
                    </a:moveTo>
                    <a:lnTo>
                      <a:pt x="2075742" y="0"/>
                    </a:lnTo>
                    <a:lnTo>
                      <a:pt x="2075742" y="1366244"/>
                    </a:lnTo>
                    <a:lnTo>
                      <a:pt x="0" y="1366244"/>
                    </a:lnTo>
                    <a:close/>
                  </a:path>
                </a:pathLst>
              </a:custGeom>
              <a:solidFill>
                <a:srgbClr val="F4F4F4"/>
              </a:solidFill>
            </p:spPr>
          </p:sp>
        </p:grpSp>
        <p:sp>
          <p:nvSpPr>
            <p:cNvPr name="TextBox 23" id="23"/>
            <p:cNvSpPr txBox="true"/>
            <p:nvPr/>
          </p:nvSpPr>
          <p:spPr>
            <a:xfrm rot="0">
              <a:off x="425685" y="364841"/>
              <a:ext cx="3464100" cy="2072640"/>
            </a:xfrm>
            <a:prstGeom prst="rect">
              <a:avLst/>
            </a:prstGeom>
          </p:spPr>
          <p:txBody>
            <a:bodyPr anchor="t" rtlCol="false" tIns="0" lIns="0" bIns="0" rIns="0">
              <a:spAutoFit/>
            </a:bodyPr>
            <a:lstStyle/>
            <a:p>
              <a:pPr marL="0" indent="0" lvl="0">
                <a:lnSpc>
                  <a:spcPts val="2520"/>
                </a:lnSpc>
                <a:spcBef>
                  <a:spcPct val="0"/>
                </a:spcBef>
              </a:pPr>
              <a:r>
                <a:rPr lang="en-US" sz="1800">
                  <a:solidFill>
                    <a:srgbClr val="004AAD"/>
                  </a:solidFill>
                  <a:latin typeface="Aileron"/>
                </a:rPr>
                <a:t>Include a brief description, rationale and intended impact. It helps to keep it concise yet concrete!</a:t>
              </a:r>
            </a:p>
          </p:txBody>
        </p:sp>
      </p:grpSp>
      <p:grpSp>
        <p:nvGrpSpPr>
          <p:cNvPr name="Group 24" id="24"/>
          <p:cNvGrpSpPr/>
          <p:nvPr/>
        </p:nvGrpSpPr>
        <p:grpSpPr>
          <a:xfrm rot="0">
            <a:off x="13194511" y="4524994"/>
            <a:ext cx="3236603" cy="2130317"/>
            <a:chOff x="0" y="0"/>
            <a:chExt cx="4315471" cy="2840422"/>
          </a:xfrm>
        </p:grpSpPr>
        <p:grpSp>
          <p:nvGrpSpPr>
            <p:cNvPr name="Group 25" id="25"/>
            <p:cNvGrpSpPr/>
            <p:nvPr/>
          </p:nvGrpSpPr>
          <p:grpSpPr>
            <a:xfrm rot="0">
              <a:off x="0" y="0"/>
              <a:ext cx="4315471" cy="2840422"/>
              <a:chOff x="0" y="0"/>
              <a:chExt cx="2075742" cy="1366244"/>
            </a:xfrm>
          </p:grpSpPr>
          <p:sp>
            <p:nvSpPr>
              <p:cNvPr name="Freeform 26" id="26"/>
              <p:cNvSpPr/>
              <p:nvPr/>
            </p:nvSpPr>
            <p:spPr>
              <a:xfrm flipH="false" flipV="false" rot="0">
                <a:off x="0" y="0"/>
                <a:ext cx="2075742" cy="1366244"/>
              </a:xfrm>
              <a:custGeom>
                <a:avLst/>
                <a:gdLst/>
                <a:ahLst/>
                <a:cxnLst/>
                <a:rect r="r" b="b" t="t" l="l"/>
                <a:pathLst>
                  <a:path h="1366244" w="2075742">
                    <a:moveTo>
                      <a:pt x="0" y="0"/>
                    </a:moveTo>
                    <a:lnTo>
                      <a:pt x="2075742" y="0"/>
                    </a:lnTo>
                    <a:lnTo>
                      <a:pt x="2075742" y="1366244"/>
                    </a:lnTo>
                    <a:lnTo>
                      <a:pt x="0" y="1366244"/>
                    </a:lnTo>
                    <a:close/>
                  </a:path>
                </a:pathLst>
              </a:custGeom>
              <a:solidFill>
                <a:srgbClr val="F4F4F4"/>
              </a:solidFill>
            </p:spPr>
          </p:sp>
        </p:grpSp>
        <p:sp>
          <p:nvSpPr>
            <p:cNvPr name="TextBox 27" id="27"/>
            <p:cNvSpPr txBox="true"/>
            <p:nvPr/>
          </p:nvSpPr>
          <p:spPr>
            <a:xfrm rot="0">
              <a:off x="425685" y="364841"/>
              <a:ext cx="3464100" cy="2072640"/>
            </a:xfrm>
            <a:prstGeom prst="rect">
              <a:avLst/>
            </a:prstGeom>
          </p:spPr>
          <p:txBody>
            <a:bodyPr anchor="t" rtlCol="false" tIns="0" lIns="0" bIns="0" rIns="0">
              <a:spAutoFit/>
            </a:bodyPr>
            <a:lstStyle/>
            <a:p>
              <a:pPr marL="0" indent="0" lvl="0">
                <a:lnSpc>
                  <a:spcPts val="2520"/>
                </a:lnSpc>
                <a:spcBef>
                  <a:spcPct val="0"/>
                </a:spcBef>
              </a:pPr>
              <a:r>
                <a:rPr lang="en-US" sz="1800">
                  <a:solidFill>
                    <a:srgbClr val="004AAD"/>
                  </a:solidFill>
                  <a:latin typeface="Aileron"/>
                </a:rPr>
                <a:t>Include a brief description, rationale and intended impact. It helps to keep it concise yet concrete!</a:t>
              </a:r>
            </a:p>
          </p:txBody>
        </p:sp>
      </p:grpSp>
      <p:sp>
        <p:nvSpPr>
          <p:cNvPr name="AutoShape 28" id="28"/>
          <p:cNvSpPr/>
          <p:nvPr/>
        </p:nvSpPr>
        <p:spPr>
          <a:xfrm rot="0">
            <a:off x="1684976" y="8658293"/>
            <a:ext cx="14918048" cy="0"/>
          </a:xfrm>
          <a:prstGeom prst="line">
            <a:avLst/>
          </a:prstGeom>
          <a:ln cap="rnd" w="9525">
            <a:solidFill>
              <a:srgbClr val="000000"/>
            </a:solidFill>
            <a:prstDash val="solid"/>
            <a:headEnd type="none" len="sm" w="sm"/>
            <a:tailEnd type="none" len="sm" w="sm"/>
          </a:ln>
        </p:spPr>
      </p:sp>
      <p:sp>
        <p:nvSpPr>
          <p:cNvPr name="TextBox 29" id="29"/>
          <p:cNvSpPr txBox="true"/>
          <p:nvPr/>
        </p:nvSpPr>
        <p:spPr>
          <a:xfrm rot="0">
            <a:off x="1684976" y="8896063"/>
            <a:ext cx="2076341" cy="621030"/>
          </a:xfrm>
          <a:prstGeom prst="rect">
            <a:avLst/>
          </a:prstGeom>
        </p:spPr>
        <p:txBody>
          <a:bodyPr anchor="t" rtlCol="false" tIns="0" lIns="0" bIns="0" rIns="0">
            <a:spAutoFit/>
          </a:bodyPr>
          <a:lstStyle/>
          <a:p>
            <a:pPr>
              <a:lnSpc>
                <a:spcPts val="2520"/>
              </a:lnSpc>
            </a:pPr>
            <a:r>
              <a:rPr lang="en-US" sz="1800" spc="36">
                <a:solidFill>
                  <a:srgbClr val="004AAD"/>
                </a:solidFill>
                <a:latin typeface="Aileron"/>
              </a:rPr>
              <a:t>Your Business</a:t>
            </a:r>
          </a:p>
          <a:p>
            <a:pPr>
              <a:lnSpc>
                <a:spcPts val="2520"/>
              </a:lnSpc>
            </a:pPr>
            <a:r>
              <a:rPr lang="en-US" sz="1800" spc="36">
                <a:solidFill>
                  <a:srgbClr val="004AAD"/>
                </a:solidFill>
                <a:latin typeface="Aileron"/>
              </a:rPr>
              <a:t>Name Here</a:t>
            </a:r>
          </a:p>
        </p:txBody>
      </p:sp>
      <p:sp>
        <p:nvSpPr>
          <p:cNvPr name="TextBox 30" id="30"/>
          <p:cNvSpPr txBox="true"/>
          <p:nvPr/>
        </p:nvSpPr>
        <p:spPr>
          <a:xfrm rot="0">
            <a:off x="4131392" y="8896063"/>
            <a:ext cx="1824120" cy="621030"/>
          </a:xfrm>
          <a:prstGeom prst="rect">
            <a:avLst/>
          </a:prstGeom>
        </p:spPr>
        <p:txBody>
          <a:bodyPr anchor="t" rtlCol="false" tIns="0" lIns="0" bIns="0" rIns="0">
            <a:spAutoFit/>
          </a:bodyPr>
          <a:lstStyle/>
          <a:p>
            <a:pPr>
              <a:lnSpc>
                <a:spcPts val="2520"/>
              </a:lnSpc>
            </a:pPr>
            <a:r>
              <a:rPr lang="en-US" sz="1800" spc="36">
                <a:solidFill>
                  <a:srgbClr val="004AAD"/>
                </a:solidFill>
                <a:latin typeface="Aileron"/>
              </a:rPr>
              <a:t>SDG Progress</a:t>
            </a:r>
          </a:p>
          <a:p>
            <a:pPr>
              <a:lnSpc>
                <a:spcPts val="2520"/>
              </a:lnSpc>
            </a:pPr>
            <a:r>
              <a:rPr lang="en-US" sz="1800" spc="36">
                <a:solidFill>
                  <a:srgbClr val="004AAD"/>
                </a:solidFill>
                <a:latin typeface="Aileron Bold"/>
              </a:rPr>
              <a:t>Report 2025</a:t>
            </a:r>
          </a:p>
        </p:txBody>
      </p:sp>
      <p:sp>
        <p:nvSpPr>
          <p:cNvPr name="TextBox 31" id="31"/>
          <p:cNvSpPr txBox="true"/>
          <p:nvPr/>
        </p:nvSpPr>
        <p:spPr>
          <a:xfrm rot="0">
            <a:off x="14778904" y="8886538"/>
            <a:ext cx="1824120" cy="349250"/>
          </a:xfrm>
          <a:prstGeom prst="rect">
            <a:avLst/>
          </a:prstGeom>
        </p:spPr>
        <p:txBody>
          <a:bodyPr anchor="t" rtlCol="false" tIns="0" lIns="0" bIns="0" rIns="0">
            <a:spAutoFit/>
          </a:bodyPr>
          <a:lstStyle/>
          <a:p>
            <a:pPr algn="r" marL="0" indent="0" lvl="0">
              <a:lnSpc>
                <a:spcPts val="2800"/>
              </a:lnSpc>
              <a:spcBef>
                <a:spcPct val="0"/>
              </a:spcBef>
            </a:pPr>
            <a:r>
              <a:rPr lang="en-US" sz="2000" spc="40">
                <a:solidFill>
                  <a:srgbClr val="004AAD"/>
                </a:solidFill>
                <a:latin typeface="Aileron Ultra-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6C02B"/>
        </a:solidFill>
      </p:bgPr>
    </p:bg>
    <p:spTree>
      <p:nvGrpSpPr>
        <p:cNvPr id="1" name=""/>
        <p:cNvGrpSpPr/>
        <p:nvPr/>
      </p:nvGrpSpPr>
      <p:grpSpPr>
        <a:xfrm>
          <a:off x="0" y="0"/>
          <a:ext cx="0" cy="0"/>
          <a:chOff x="0" y="0"/>
          <a:chExt cx="0" cy="0"/>
        </a:xfrm>
      </p:grpSpPr>
      <p:grpSp>
        <p:nvGrpSpPr>
          <p:cNvPr name="Group 2" id="2"/>
          <p:cNvGrpSpPr/>
          <p:nvPr/>
        </p:nvGrpSpPr>
        <p:grpSpPr>
          <a:xfrm rot="6837481">
            <a:off x="-3407716" y="-948693"/>
            <a:ext cx="14240601" cy="10403814"/>
            <a:chOff x="0" y="0"/>
            <a:chExt cx="22422108" cy="16381011"/>
          </a:xfrm>
        </p:grpSpPr>
        <p:sp>
          <p:nvSpPr>
            <p:cNvPr name="Freeform 3" id="3"/>
            <p:cNvSpPr/>
            <p:nvPr/>
          </p:nvSpPr>
          <p:spPr>
            <a:xfrm flipH="false" flipV="false" rot="0">
              <a:off x="0" y="0"/>
              <a:ext cx="22422109" cy="16381011"/>
            </a:xfrm>
            <a:custGeom>
              <a:avLst/>
              <a:gdLst/>
              <a:ahLst/>
              <a:cxnLst/>
              <a:rect r="r" b="b" t="t" l="l"/>
              <a:pathLst>
                <a:path h="16381011" w="22422109">
                  <a:moveTo>
                    <a:pt x="0" y="0"/>
                  </a:moveTo>
                  <a:lnTo>
                    <a:pt x="22422109" y="0"/>
                  </a:lnTo>
                  <a:lnTo>
                    <a:pt x="22422109" y="16381011"/>
                  </a:lnTo>
                  <a:lnTo>
                    <a:pt x="0" y="16381011"/>
                  </a:lnTo>
                  <a:close/>
                </a:path>
              </a:pathLst>
            </a:custGeom>
            <a:solidFill>
              <a:srgbClr val="004AAD"/>
            </a:solidFill>
          </p:spPr>
        </p:sp>
      </p:grpSp>
      <p:sp>
        <p:nvSpPr>
          <p:cNvPr name="AutoShape 4" id="4"/>
          <p:cNvSpPr/>
          <p:nvPr/>
        </p:nvSpPr>
        <p:spPr>
          <a:xfrm rot="0">
            <a:off x="1684976" y="8658293"/>
            <a:ext cx="14918048" cy="0"/>
          </a:xfrm>
          <a:prstGeom prst="line">
            <a:avLst/>
          </a:prstGeom>
          <a:ln cap="rnd" w="9525">
            <a:solidFill>
              <a:srgbClr val="000000"/>
            </a:solidFill>
            <a:prstDash val="solid"/>
            <a:headEnd type="none" len="sm" w="sm"/>
            <a:tailEnd type="none" len="sm" w="sm"/>
          </a:ln>
        </p:spPr>
      </p:sp>
      <p:grpSp>
        <p:nvGrpSpPr>
          <p:cNvPr name="Group 5" id="5"/>
          <p:cNvGrpSpPr/>
          <p:nvPr/>
        </p:nvGrpSpPr>
        <p:grpSpPr>
          <a:xfrm rot="0">
            <a:off x="8328452" y="6320898"/>
            <a:ext cx="4064212" cy="621044"/>
            <a:chOff x="0" y="0"/>
            <a:chExt cx="1374808" cy="210082"/>
          </a:xfrm>
        </p:grpSpPr>
        <p:sp>
          <p:nvSpPr>
            <p:cNvPr name="Freeform 6" id="6"/>
            <p:cNvSpPr/>
            <p:nvPr/>
          </p:nvSpPr>
          <p:spPr>
            <a:xfrm flipH="false" flipV="false" rot="0">
              <a:off x="0" y="0"/>
              <a:ext cx="1374808" cy="210082"/>
            </a:xfrm>
            <a:custGeom>
              <a:avLst/>
              <a:gdLst/>
              <a:ahLst/>
              <a:cxnLst/>
              <a:rect r="r" b="b" t="t" l="l"/>
              <a:pathLst>
                <a:path h="210082" w="1374808">
                  <a:moveTo>
                    <a:pt x="0" y="0"/>
                  </a:moveTo>
                  <a:lnTo>
                    <a:pt x="1374808" y="0"/>
                  </a:lnTo>
                  <a:lnTo>
                    <a:pt x="1374808" y="210082"/>
                  </a:lnTo>
                  <a:lnTo>
                    <a:pt x="0" y="210082"/>
                  </a:lnTo>
                  <a:close/>
                </a:path>
              </a:pathLst>
            </a:custGeom>
            <a:solidFill>
              <a:srgbClr val="FFFFFF"/>
            </a:solidFill>
          </p:spPr>
        </p:sp>
      </p:grpSp>
      <p:grpSp>
        <p:nvGrpSpPr>
          <p:cNvPr name="Group 7" id="7"/>
          <p:cNvGrpSpPr/>
          <p:nvPr/>
        </p:nvGrpSpPr>
        <p:grpSpPr>
          <a:xfrm rot="0">
            <a:off x="9286221" y="4713550"/>
            <a:ext cx="3106444" cy="621044"/>
            <a:chOff x="0" y="0"/>
            <a:chExt cx="1050822" cy="210082"/>
          </a:xfrm>
        </p:grpSpPr>
        <p:sp>
          <p:nvSpPr>
            <p:cNvPr name="Freeform 8" id="8"/>
            <p:cNvSpPr/>
            <p:nvPr/>
          </p:nvSpPr>
          <p:spPr>
            <a:xfrm flipH="false" flipV="false" rot="0">
              <a:off x="0" y="0"/>
              <a:ext cx="1050822" cy="210082"/>
            </a:xfrm>
            <a:custGeom>
              <a:avLst/>
              <a:gdLst/>
              <a:ahLst/>
              <a:cxnLst/>
              <a:rect r="r" b="b" t="t" l="l"/>
              <a:pathLst>
                <a:path h="210082" w="1050822">
                  <a:moveTo>
                    <a:pt x="0" y="0"/>
                  </a:moveTo>
                  <a:lnTo>
                    <a:pt x="1050822" y="0"/>
                  </a:lnTo>
                  <a:lnTo>
                    <a:pt x="1050822" y="210082"/>
                  </a:lnTo>
                  <a:lnTo>
                    <a:pt x="0" y="210082"/>
                  </a:lnTo>
                  <a:close/>
                </a:path>
              </a:pathLst>
            </a:custGeom>
            <a:solidFill>
              <a:srgbClr val="FFFFFF"/>
            </a:solidFill>
          </p:spPr>
        </p:sp>
      </p:grpSp>
      <p:grpSp>
        <p:nvGrpSpPr>
          <p:cNvPr name="Group 9" id="9"/>
          <p:cNvGrpSpPr/>
          <p:nvPr/>
        </p:nvGrpSpPr>
        <p:grpSpPr>
          <a:xfrm rot="0">
            <a:off x="9286221" y="3106202"/>
            <a:ext cx="3106444" cy="621044"/>
            <a:chOff x="0" y="0"/>
            <a:chExt cx="1050822" cy="210082"/>
          </a:xfrm>
        </p:grpSpPr>
        <p:sp>
          <p:nvSpPr>
            <p:cNvPr name="Freeform 10" id="10"/>
            <p:cNvSpPr/>
            <p:nvPr/>
          </p:nvSpPr>
          <p:spPr>
            <a:xfrm flipH="false" flipV="false" rot="0">
              <a:off x="0" y="0"/>
              <a:ext cx="1050822" cy="210082"/>
            </a:xfrm>
            <a:custGeom>
              <a:avLst/>
              <a:gdLst/>
              <a:ahLst/>
              <a:cxnLst/>
              <a:rect r="r" b="b" t="t" l="l"/>
              <a:pathLst>
                <a:path h="210082" w="1050822">
                  <a:moveTo>
                    <a:pt x="0" y="0"/>
                  </a:moveTo>
                  <a:lnTo>
                    <a:pt x="1050822" y="0"/>
                  </a:lnTo>
                  <a:lnTo>
                    <a:pt x="1050822" y="210082"/>
                  </a:lnTo>
                  <a:lnTo>
                    <a:pt x="0" y="210082"/>
                  </a:lnTo>
                  <a:close/>
                </a:path>
              </a:pathLst>
            </a:custGeom>
            <a:solidFill>
              <a:srgbClr val="FFFFFF"/>
            </a:solidFill>
          </p:spPr>
        </p:sp>
      </p:grpSp>
      <p:sp>
        <p:nvSpPr>
          <p:cNvPr name="TextBox 11" id="11"/>
          <p:cNvSpPr txBox="true"/>
          <p:nvPr/>
        </p:nvSpPr>
        <p:spPr>
          <a:xfrm rot="0">
            <a:off x="10073093" y="3254799"/>
            <a:ext cx="2197381" cy="314325"/>
          </a:xfrm>
          <a:prstGeom prst="rect">
            <a:avLst/>
          </a:prstGeom>
        </p:spPr>
        <p:txBody>
          <a:bodyPr anchor="t" rtlCol="false" tIns="0" lIns="0" bIns="0" rIns="0">
            <a:spAutoFit/>
          </a:bodyPr>
          <a:lstStyle/>
          <a:p>
            <a:pPr algn="ctr" marL="0" indent="0" lvl="0">
              <a:lnSpc>
                <a:spcPts val="2419"/>
              </a:lnSpc>
            </a:pPr>
            <a:r>
              <a:rPr lang="en-US" sz="2016" spc="120">
                <a:solidFill>
                  <a:srgbClr val="004AAD"/>
                </a:solidFill>
                <a:latin typeface="Aileron Heavy"/>
              </a:rPr>
              <a:t>HIGHLIGHT 1</a:t>
            </a:r>
          </a:p>
        </p:txBody>
      </p:sp>
      <p:grpSp>
        <p:nvGrpSpPr>
          <p:cNvPr name="Group 12" id="12"/>
          <p:cNvGrpSpPr/>
          <p:nvPr/>
        </p:nvGrpSpPr>
        <p:grpSpPr>
          <a:xfrm rot="0">
            <a:off x="7935016" y="6237984"/>
            <a:ext cx="786872" cy="786872"/>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C30B"/>
            </a:solidFill>
          </p:spPr>
        </p:sp>
      </p:grpSp>
      <p:grpSp>
        <p:nvGrpSpPr>
          <p:cNvPr name="Group 14" id="14"/>
          <p:cNvGrpSpPr/>
          <p:nvPr/>
        </p:nvGrpSpPr>
        <p:grpSpPr>
          <a:xfrm rot="0">
            <a:off x="8721888" y="4630636"/>
            <a:ext cx="786872" cy="786872"/>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D6925"/>
            </a:solidFill>
          </p:spPr>
        </p:sp>
      </p:grpSp>
      <p:grpSp>
        <p:nvGrpSpPr>
          <p:cNvPr name="Group 16" id="16"/>
          <p:cNvGrpSpPr/>
          <p:nvPr/>
        </p:nvGrpSpPr>
        <p:grpSpPr>
          <a:xfrm rot="0">
            <a:off x="9286221" y="3023288"/>
            <a:ext cx="786872" cy="786872"/>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5192D"/>
            </a:solidFill>
          </p:spPr>
        </p:sp>
      </p:grpSp>
      <p:sp>
        <p:nvSpPr>
          <p:cNvPr name="Freeform 18" id="18"/>
          <p:cNvSpPr/>
          <p:nvPr/>
        </p:nvSpPr>
        <p:spPr>
          <a:xfrm flipH="false" flipV="false" rot="0">
            <a:off x="9457521" y="3255053"/>
            <a:ext cx="444272" cy="323342"/>
          </a:xfrm>
          <a:custGeom>
            <a:avLst/>
            <a:gdLst/>
            <a:ahLst/>
            <a:cxnLst/>
            <a:rect r="r" b="b" t="t" l="l"/>
            <a:pathLst>
              <a:path h="323342" w="444272">
                <a:moveTo>
                  <a:pt x="0" y="0"/>
                </a:moveTo>
                <a:lnTo>
                  <a:pt x="444272" y="0"/>
                </a:lnTo>
                <a:lnTo>
                  <a:pt x="444272" y="323342"/>
                </a:lnTo>
                <a:lnTo>
                  <a:pt x="0" y="3233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8841161" y="4794117"/>
            <a:ext cx="548328" cy="459910"/>
          </a:xfrm>
          <a:custGeom>
            <a:avLst/>
            <a:gdLst/>
            <a:ahLst/>
            <a:cxnLst/>
            <a:rect r="r" b="b" t="t" l="l"/>
            <a:pathLst>
              <a:path h="459910" w="548328">
                <a:moveTo>
                  <a:pt x="0" y="0"/>
                </a:moveTo>
                <a:lnTo>
                  <a:pt x="548327" y="0"/>
                </a:lnTo>
                <a:lnTo>
                  <a:pt x="548327" y="459910"/>
                </a:lnTo>
                <a:lnTo>
                  <a:pt x="0" y="4599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8119701" y="6423190"/>
            <a:ext cx="417503" cy="416459"/>
          </a:xfrm>
          <a:custGeom>
            <a:avLst/>
            <a:gdLst/>
            <a:ahLst/>
            <a:cxnLst/>
            <a:rect r="r" b="b" t="t" l="l"/>
            <a:pathLst>
              <a:path h="416459" w="417503">
                <a:moveTo>
                  <a:pt x="0" y="0"/>
                </a:moveTo>
                <a:lnTo>
                  <a:pt x="417503" y="0"/>
                </a:lnTo>
                <a:lnTo>
                  <a:pt x="417503" y="416459"/>
                </a:lnTo>
                <a:lnTo>
                  <a:pt x="0" y="4164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1684976" y="3087322"/>
            <a:ext cx="5327239" cy="3521075"/>
          </a:xfrm>
          <a:prstGeom prst="rect">
            <a:avLst/>
          </a:prstGeom>
        </p:spPr>
        <p:txBody>
          <a:bodyPr anchor="t" rtlCol="false" tIns="0" lIns="0" bIns="0" rIns="0">
            <a:spAutoFit/>
          </a:bodyPr>
          <a:lstStyle/>
          <a:p>
            <a:pPr>
              <a:lnSpc>
                <a:spcPts val="2800"/>
              </a:lnSpc>
            </a:pPr>
            <a:r>
              <a:rPr lang="en-US" sz="2000">
                <a:solidFill>
                  <a:srgbClr val="FFFFFF"/>
                </a:solidFill>
                <a:latin typeface="Aileron"/>
              </a:rPr>
              <a:t>End your report with a review of the highlights and a renewed commitment to continue working on making the SDGs attainable by 2030.</a:t>
            </a:r>
          </a:p>
          <a:p>
            <a:pPr>
              <a:lnSpc>
                <a:spcPts val="2800"/>
              </a:lnSpc>
            </a:pPr>
          </a:p>
          <a:p>
            <a:pPr>
              <a:lnSpc>
                <a:spcPts val="2800"/>
              </a:lnSpc>
            </a:pPr>
            <a:r>
              <a:rPr lang="en-US" sz="2000">
                <a:solidFill>
                  <a:srgbClr val="FFFFFF"/>
                </a:solidFill>
                <a:latin typeface="Aileron"/>
              </a:rPr>
              <a:t>A vision statement, call-to-action or quote from your leaders are powerful ways to conclude your progress report. Leave your audience inspired and motivated to help your organisation achieve its SDG-aligned goals!</a:t>
            </a:r>
          </a:p>
        </p:txBody>
      </p:sp>
      <p:sp>
        <p:nvSpPr>
          <p:cNvPr name="TextBox 22" id="22"/>
          <p:cNvSpPr txBox="true"/>
          <p:nvPr/>
        </p:nvSpPr>
        <p:spPr>
          <a:xfrm rot="0">
            <a:off x="1684976" y="1354089"/>
            <a:ext cx="7036912" cy="876776"/>
          </a:xfrm>
          <a:prstGeom prst="rect">
            <a:avLst/>
          </a:prstGeom>
        </p:spPr>
        <p:txBody>
          <a:bodyPr anchor="t" rtlCol="false" tIns="0" lIns="0" bIns="0" rIns="0">
            <a:spAutoFit/>
          </a:bodyPr>
          <a:lstStyle/>
          <a:p>
            <a:pPr>
              <a:lnSpc>
                <a:spcPts val="5801"/>
              </a:lnSpc>
            </a:pPr>
            <a:r>
              <a:rPr lang="en-US" sz="5525">
                <a:solidFill>
                  <a:srgbClr val="FFFFFF"/>
                </a:solidFill>
                <a:latin typeface="Kollektif Bold"/>
              </a:rPr>
              <a:t>Conclusion</a:t>
            </a:r>
          </a:p>
        </p:txBody>
      </p:sp>
      <p:sp>
        <p:nvSpPr>
          <p:cNvPr name="TextBox 23" id="23"/>
          <p:cNvSpPr txBox="true"/>
          <p:nvPr/>
        </p:nvSpPr>
        <p:spPr>
          <a:xfrm rot="0">
            <a:off x="12680519" y="2929997"/>
            <a:ext cx="3787424" cy="935355"/>
          </a:xfrm>
          <a:prstGeom prst="rect">
            <a:avLst/>
          </a:prstGeom>
        </p:spPr>
        <p:txBody>
          <a:bodyPr anchor="t" rtlCol="false" tIns="0" lIns="0" bIns="0" rIns="0">
            <a:spAutoFit/>
          </a:bodyPr>
          <a:lstStyle/>
          <a:p>
            <a:pPr>
              <a:lnSpc>
                <a:spcPts val="2520"/>
              </a:lnSpc>
            </a:pPr>
            <a:r>
              <a:rPr lang="en-US" sz="1800">
                <a:solidFill>
                  <a:srgbClr val="FFFFFF"/>
                </a:solidFill>
                <a:latin typeface="Aileron"/>
              </a:rPr>
              <a:t>Summarise the key points here.</a:t>
            </a:r>
          </a:p>
          <a:p>
            <a:pPr>
              <a:lnSpc>
                <a:spcPts val="2520"/>
              </a:lnSpc>
            </a:pPr>
            <a:r>
              <a:rPr lang="en-US" sz="1800">
                <a:solidFill>
                  <a:srgbClr val="FFFFFF"/>
                </a:solidFill>
                <a:latin typeface="Aileron"/>
              </a:rPr>
              <a:t>Bullet points help!</a:t>
            </a:r>
          </a:p>
          <a:p>
            <a:pPr>
              <a:lnSpc>
                <a:spcPts val="2520"/>
              </a:lnSpc>
            </a:pPr>
            <a:r>
              <a:rPr lang="en-US" sz="1800">
                <a:solidFill>
                  <a:srgbClr val="FFFFFF"/>
                </a:solidFill>
                <a:latin typeface="Aileron"/>
              </a:rPr>
              <a:t>Bullet points help!</a:t>
            </a:r>
          </a:p>
        </p:txBody>
      </p:sp>
      <p:sp>
        <p:nvSpPr>
          <p:cNvPr name="TextBox 24" id="24"/>
          <p:cNvSpPr txBox="true"/>
          <p:nvPr/>
        </p:nvSpPr>
        <p:spPr>
          <a:xfrm rot="0">
            <a:off x="12680519" y="4537344"/>
            <a:ext cx="3787424" cy="935355"/>
          </a:xfrm>
          <a:prstGeom prst="rect">
            <a:avLst/>
          </a:prstGeom>
        </p:spPr>
        <p:txBody>
          <a:bodyPr anchor="t" rtlCol="false" tIns="0" lIns="0" bIns="0" rIns="0">
            <a:spAutoFit/>
          </a:bodyPr>
          <a:lstStyle/>
          <a:p>
            <a:pPr>
              <a:lnSpc>
                <a:spcPts val="2520"/>
              </a:lnSpc>
            </a:pPr>
            <a:r>
              <a:rPr lang="en-US" sz="1800">
                <a:solidFill>
                  <a:srgbClr val="FFFFFF"/>
                </a:solidFill>
                <a:latin typeface="Aileron"/>
              </a:rPr>
              <a:t>Summarise the key points here.</a:t>
            </a:r>
          </a:p>
          <a:p>
            <a:pPr>
              <a:lnSpc>
                <a:spcPts val="2520"/>
              </a:lnSpc>
            </a:pPr>
            <a:r>
              <a:rPr lang="en-US" sz="1800">
                <a:solidFill>
                  <a:srgbClr val="FFFFFF"/>
                </a:solidFill>
                <a:latin typeface="Aileron"/>
              </a:rPr>
              <a:t>Bullet points help!</a:t>
            </a:r>
          </a:p>
          <a:p>
            <a:pPr>
              <a:lnSpc>
                <a:spcPts val="2520"/>
              </a:lnSpc>
            </a:pPr>
            <a:r>
              <a:rPr lang="en-US" sz="1800">
                <a:solidFill>
                  <a:srgbClr val="FFFFFF"/>
                </a:solidFill>
                <a:latin typeface="Aileron"/>
              </a:rPr>
              <a:t>Bullet points help!</a:t>
            </a:r>
          </a:p>
        </p:txBody>
      </p:sp>
      <p:sp>
        <p:nvSpPr>
          <p:cNvPr name="TextBox 25" id="25"/>
          <p:cNvSpPr txBox="true"/>
          <p:nvPr/>
        </p:nvSpPr>
        <p:spPr>
          <a:xfrm rot="0">
            <a:off x="12680519" y="6144692"/>
            <a:ext cx="3787424" cy="935355"/>
          </a:xfrm>
          <a:prstGeom prst="rect">
            <a:avLst/>
          </a:prstGeom>
        </p:spPr>
        <p:txBody>
          <a:bodyPr anchor="t" rtlCol="false" tIns="0" lIns="0" bIns="0" rIns="0">
            <a:spAutoFit/>
          </a:bodyPr>
          <a:lstStyle/>
          <a:p>
            <a:pPr>
              <a:lnSpc>
                <a:spcPts val="2520"/>
              </a:lnSpc>
            </a:pPr>
            <a:r>
              <a:rPr lang="en-US" sz="1800">
                <a:solidFill>
                  <a:srgbClr val="FFFFFF"/>
                </a:solidFill>
                <a:latin typeface="Aileron"/>
              </a:rPr>
              <a:t>Summarise the key points here.</a:t>
            </a:r>
          </a:p>
          <a:p>
            <a:pPr>
              <a:lnSpc>
                <a:spcPts val="2520"/>
              </a:lnSpc>
            </a:pPr>
            <a:r>
              <a:rPr lang="en-US" sz="1800">
                <a:solidFill>
                  <a:srgbClr val="FFFFFF"/>
                </a:solidFill>
                <a:latin typeface="Aileron"/>
              </a:rPr>
              <a:t>Bullet points help!</a:t>
            </a:r>
          </a:p>
          <a:p>
            <a:pPr>
              <a:lnSpc>
                <a:spcPts val="2520"/>
              </a:lnSpc>
            </a:pPr>
            <a:r>
              <a:rPr lang="en-US" sz="1800">
                <a:solidFill>
                  <a:srgbClr val="FFFFFF"/>
                </a:solidFill>
                <a:latin typeface="Aileron"/>
              </a:rPr>
              <a:t>Bullet points help!</a:t>
            </a:r>
          </a:p>
        </p:txBody>
      </p:sp>
      <p:sp>
        <p:nvSpPr>
          <p:cNvPr name="TextBox 26" id="26"/>
          <p:cNvSpPr txBox="true"/>
          <p:nvPr/>
        </p:nvSpPr>
        <p:spPr>
          <a:xfrm rot="0">
            <a:off x="10073093" y="4862147"/>
            <a:ext cx="2197381" cy="314325"/>
          </a:xfrm>
          <a:prstGeom prst="rect">
            <a:avLst/>
          </a:prstGeom>
        </p:spPr>
        <p:txBody>
          <a:bodyPr anchor="t" rtlCol="false" tIns="0" lIns="0" bIns="0" rIns="0">
            <a:spAutoFit/>
          </a:bodyPr>
          <a:lstStyle/>
          <a:p>
            <a:pPr algn="ctr" marL="0" indent="0" lvl="0">
              <a:lnSpc>
                <a:spcPts val="2419"/>
              </a:lnSpc>
            </a:pPr>
            <a:r>
              <a:rPr lang="en-US" sz="2016" spc="120">
                <a:solidFill>
                  <a:srgbClr val="004AAD"/>
                </a:solidFill>
                <a:latin typeface="Aileron Heavy"/>
              </a:rPr>
              <a:t>HIGHLIGHT 2</a:t>
            </a:r>
          </a:p>
        </p:txBody>
      </p:sp>
      <p:sp>
        <p:nvSpPr>
          <p:cNvPr name="TextBox 27" id="27"/>
          <p:cNvSpPr txBox="true"/>
          <p:nvPr/>
        </p:nvSpPr>
        <p:spPr>
          <a:xfrm rot="0">
            <a:off x="10073093" y="6446472"/>
            <a:ext cx="2197381" cy="314325"/>
          </a:xfrm>
          <a:prstGeom prst="rect">
            <a:avLst/>
          </a:prstGeom>
        </p:spPr>
        <p:txBody>
          <a:bodyPr anchor="t" rtlCol="false" tIns="0" lIns="0" bIns="0" rIns="0">
            <a:spAutoFit/>
          </a:bodyPr>
          <a:lstStyle/>
          <a:p>
            <a:pPr algn="ctr" marL="0" indent="0" lvl="0">
              <a:lnSpc>
                <a:spcPts val="2419"/>
              </a:lnSpc>
            </a:pPr>
            <a:r>
              <a:rPr lang="en-US" sz="2016" spc="120">
                <a:solidFill>
                  <a:srgbClr val="004AAD"/>
                </a:solidFill>
                <a:latin typeface="Aileron Heavy"/>
              </a:rPr>
              <a:t>HIGHLIGHT 3</a:t>
            </a:r>
          </a:p>
        </p:txBody>
      </p:sp>
      <p:sp>
        <p:nvSpPr>
          <p:cNvPr name="TextBox 28" id="28"/>
          <p:cNvSpPr txBox="true"/>
          <p:nvPr/>
        </p:nvSpPr>
        <p:spPr>
          <a:xfrm rot="0">
            <a:off x="1684976" y="8896063"/>
            <a:ext cx="2076341" cy="621030"/>
          </a:xfrm>
          <a:prstGeom prst="rect">
            <a:avLst/>
          </a:prstGeom>
        </p:spPr>
        <p:txBody>
          <a:bodyPr anchor="t" rtlCol="false" tIns="0" lIns="0" bIns="0" rIns="0">
            <a:spAutoFit/>
          </a:bodyPr>
          <a:lstStyle/>
          <a:p>
            <a:pPr>
              <a:lnSpc>
                <a:spcPts val="2520"/>
              </a:lnSpc>
            </a:pPr>
            <a:r>
              <a:rPr lang="en-US" sz="1800" spc="36">
                <a:solidFill>
                  <a:srgbClr val="FFFFFF"/>
                </a:solidFill>
                <a:latin typeface="Aileron"/>
              </a:rPr>
              <a:t>Your Business</a:t>
            </a:r>
          </a:p>
          <a:p>
            <a:pPr>
              <a:lnSpc>
                <a:spcPts val="2520"/>
              </a:lnSpc>
            </a:pPr>
            <a:r>
              <a:rPr lang="en-US" sz="1800" spc="36">
                <a:solidFill>
                  <a:srgbClr val="FFFFFF"/>
                </a:solidFill>
                <a:latin typeface="Aileron"/>
              </a:rPr>
              <a:t>Name Here</a:t>
            </a:r>
          </a:p>
        </p:txBody>
      </p:sp>
      <p:sp>
        <p:nvSpPr>
          <p:cNvPr name="TextBox 29" id="29"/>
          <p:cNvSpPr txBox="true"/>
          <p:nvPr/>
        </p:nvSpPr>
        <p:spPr>
          <a:xfrm rot="0">
            <a:off x="4131392" y="8896063"/>
            <a:ext cx="1824120" cy="621030"/>
          </a:xfrm>
          <a:prstGeom prst="rect">
            <a:avLst/>
          </a:prstGeom>
        </p:spPr>
        <p:txBody>
          <a:bodyPr anchor="t" rtlCol="false" tIns="0" lIns="0" bIns="0" rIns="0">
            <a:spAutoFit/>
          </a:bodyPr>
          <a:lstStyle/>
          <a:p>
            <a:pPr>
              <a:lnSpc>
                <a:spcPts val="2520"/>
              </a:lnSpc>
            </a:pPr>
            <a:r>
              <a:rPr lang="en-US" sz="1800" spc="36">
                <a:solidFill>
                  <a:srgbClr val="FFFFFF"/>
                </a:solidFill>
                <a:latin typeface="Aileron"/>
              </a:rPr>
              <a:t>SDG Progress</a:t>
            </a:r>
          </a:p>
          <a:p>
            <a:pPr>
              <a:lnSpc>
                <a:spcPts val="2520"/>
              </a:lnSpc>
            </a:pPr>
            <a:r>
              <a:rPr lang="en-US" sz="1800" spc="36">
                <a:solidFill>
                  <a:srgbClr val="FFFFFF"/>
                </a:solidFill>
                <a:latin typeface="Aileron Bold"/>
              </a:rPr>
              <a:t>Report 2025</a:t>
            </a:r>
          </a:p>
        </p:txBody>
      </p:sp>
      <p:sp>
        <p:nvSpPr>
          <p:cNvPr name="TextBox 30" id="30"/>
          <p:cNvSpPr txBox="true"/>
          <p:nvPr/>
        </p:nvSpPr>
        <p:spPr>
          <a:xfrm rot="0">
            <a:off x="14778904" y="8886538"/>
            <a:ext cx="1824120" cy="349250"/>
          </a:xfrm>
          <a:prstGeom prst="rect">
            <a:avLst/>
          </a:prstGeom>
        </p:spPr>
        <p:txBody>
          <a:bodyPr anchor="t" rtlCol="false" tIns="0" lIns="0" bIns="0" rIns="0">
            <a:spAutoFit/>
          </a:bodyPr>
          <a:lstStyle/>
          <a:p>
            <a:pPr algn="r" marL="0" indent="0" lvl="0">
              <a:lnSpc>
                <a:spcPts val="2800"/>
              </a:lnSpc>
              <a:spcBef>
                <a:spcPct val="0"/>
              </a:spcBef>
            </a:pPr>
            <a:r>
              <a:rPr lang="en-US" sz="2000" spc="40">
                <a:solidFill>
                  <a:srgbClr val="192954"/>
                </a:solidFill>
                <a:latin typeface="Aileron Ultra-Bold"/>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66914" y="-55678"/>
            <a:ext cx="8997039" cy="898264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04AAD"/>
            </a:solidFill>
          </p:spPr>
        </p:sp>
      </p:grpSp>
      <p:sp>
        <p:nvSpPr>
          <p:cNvPr name="Freeform 4" id="4"/>
          <p:cNvSpPr/>
          <p:nvPr/>
        </p:nvSpPr>
        <p:spPr>
          <a:xfrm flipH="false" flipV="false" rot="0">
            <a:off x="1684976" y="1537915"/>
            <a:ext cx="5493258" cy="6428775"/>
          </a:xfrm>
          <a:custGeom>
            <a:avLst/>
            <a:gdLst/>
            <a:ahLst/>
            <a:cxnLst/>
            <a:rect r="r" b="b" t="t" l="l"/>
            <a:pathLst>
              <a:path h="6428775" w="5493258">
                <a:moveTo>
                  <a:pt x="0" y="0"/>
                </a:moveTo>
                <a:lnTo>
                  <a:pt x="5493258" y="0"/>
                </a:lnTo>
                <a:lnTo>
                  <a:pt x="5493258" y="6428775"/>
                </a:lnTo>
                <a:lnTo>
                  <a:pt x="0" y="6428775"/>
                </a:lnTo>
                <a:lnTo>
                  <a:pt x="0" y="0"/>
                </a:lnTo>
                <a:close/>
              </a:path>
            </a:pathLst>
          </a:custGeom>
          <a:blipFill>
            <a:blip r:embed="rId2"/>
            <a:stretch>
              <a:fillRect l="-37663" t="0" r="-37663" b="0"/>
            </a:stretch>
          </a:blipFill>
        </p:spPr>
      </p:sp>
      <p:sp>
        <p:nvSpPr>
          <p:cNvPr name="AutoShape 5" id="5"/>
          <p:cNvSpPr/>
          <p:nvPr/>
        </p:nvSpPr>
        <p:spPr>
          <a:xfrm rot="0">
            <a:off x="1684976" y="8658293"/>
            <a:ext cx="14918048" cy="0"/>
          </a:xfrm>
          <a:prstGeom prst="line">
            <a:avLst/>
          </a:prstGeom>
          <a:ln cap="rnd" w="9525">
            <a:solidFill>
              <a:srgbClr val="000000"/>
            </a:solidFill>
            <a:prstDash val="solid"/>
            <a:headEnd type="none" len="sm" w="sm"/>
            <a:tailEnd type="none" len="sm" w="sm"/>
          </a:ln>
        </p:spPr>
      </p:sp>
      <p:grpSp>
        <p:nvGrpSpPr>
          <p:cNvPr name="Group 6" id="6"/>
          <p:cNvGrpSpPr/>
          <p:nvPr/>
        </p:nvGrpSpPr>
        <p:grpSpPr>
          <a:xfrm rot="-5400000">
            <a:off x="5345622" y="6103449"/>
            <a:ext cx="2324542" cy="2320823"/>
            <a:chOff x="0" y="0"/>
            <a:chExt cx="6350000" cy="6339840"/>
          </a:xfrm>
        </p:grpSpPr>
        <p:sp>
          <p:nvSpPr>
            <p:cNvPr name="Freeform 7" id="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56C02B"/>
            </a:solidFill>
          </p:spPr>
        </p:sp>
      </p:grpSp>
      <p:sp>
        <p:nvSpPr>
          <p:cNvPr name="TextBox 8" id="8"/>
          <p:cNvSpPr txBox="true"/>
          <p:nvPr/>
        </p:nvSpPr>
        <p:spPr>
          <a:xfrm rot="0">
            <a:off x="8260478" y="4348037"/>
            <a:ext cx="5931668" cy="3356610"/>
          </a:xfrm>
          <a:prstGeom prst="rect">
            <a:avLst/>
          </a:prstGeom>
        </p:spPr>
        <p:txBody>
          <a:bodyPr anchor="t" rtlCol="false" tIns="0" lIns="0" bIns="0" rIns="0">
            <a:spAutoFit/>
          </a:bodyPr>
          <a:lstStyle/>
          <a:p>
            <a:pPr marL="372428" indent="-186214" lvl="1">
              <a:lnSpc>
                <a:spcPts val="2415"/>
              </a:lnSpc>
              <a:buFont typeface="Arial"/>
              <a:buChar char="•"/>
            </a:pPr>
            <a:r>
              <a:rPr lang="en-US" sz="1725" spc="17">
                <a:solidFill>
                  <a:srgbClr val="004AAD"/>
                </a:solidFill>
                <a:latin typeface="Aileron"/>
              </a:rPr>
              <a:t>Those responsible for </a:t>
            </a:r>
            <a:r>
              <a:rPr lang="en-US" sz="1725" spc="17">
                <a:solidFill>
                  <a:srgbClr val="004AAD"/>
                </a:solidFill>
                <a:latin typeface="Aileron Bold"/>
              </a:rPr>
              <a:t>concept and coordination</a:t>
            </a:r>
          </a:p>
          <a:p>
            <a:pPr>
              <a:lnSpc>
                <a:spcPts val="2415"/>
              </a:lnSpc>
            </a:pPr>
          </a:p>
          <a:p>
            <a:pPr marL="372428" indent="-186214" lvl="1">
              <a:lnSpc>
                <a:spcPts val="2415"/>
              </a:lnSpc>
              <a:buFont typeface="Arial"/>
              <a:buChar char="•"/>
            </a:pPr>
            <a:r>
              <a:rPr lang="en-US" sz="1725" spc="17">
                <a:solidFill>
                  <a:srgbClr val="004AAD"/>
                </a:solidFill>
                <a:latin typeface="Aileron"/>
              </a:rPr>
              <a:t>Your </a:t>
            </a:r>
            <a:r>
              <a:rPr lang="en-US" sz="1725" spc="17">
                <a:solidFill>
                  <a:srgbClr val="004AAD"/>
                </a:solidFill>
                <a:latin typeface="Aileron Bold"/>
              </a:rPr>
              <a:t>group of researchers </a:t>
            </a:r>
          </a:p>
          <a:p>
            <a:pPr>
              <a:lnSpc>
                <a:spcPts val="2415"/>
              </a:lnSpc>
            </a:pPr>
          </a:p>
          <a:p>
            <a:pPr marL="372428" indent="-186214" lvl="1">
              <a:lnSpc>
                <a:spcPts val="2415"/>
              </a:lnSpc>
              <a:buFont typeface="Arial"/>
              <a:buChar char="•"/>
            </a:pPr>
            <a:r>
              <a:rPr lang="en-US" sz="1725" spc="17">
                <a:solidFill>
                  <a:srgbClr val="004AAD"/>
                </a:solidFill>
                <a:latin typeface="Aileron"/>
              </a:rPr>
              <a:t>The </a:t>
            </a:r>
            <a:r>
              <a:rPr lang="en-US" sz="1725" spc="17">
                <a:solidFill>
                  <a:srgbClr val="004AAD"/>
                </a:solidFill>
                <a:latin typeface="Aileron Bold"/>
              </a:rPr>
              <a:t>writers </a:t>
            </a:r>
            <a:r>
              <a:rPr lang="en-US" sz="1725" spc="17">
                <a:solidFill>
                  <a:srgbClr val="004AAD"/>
                </a:solidFill>
                <a:latin typeface="Aileron"/>
              </a:rPr>
              <a:t>behind the impact report</a:t>
            </a:r>
          </a:p>
          <a:p>
            <a:pPr>
              <a:lnSpc>
                <a:spcPts val="2415"/>
              </a:lnSpc>
            </a:pPr>
          </a:p>
          <a:p>
            <a:pPr marL="372428" indent="-186214" lvl="1">
              <a:lnSpc>
                <a:spcPts val="2415"/>
              </a:lnSpc>
              <a:buFont typeface="Arial"/>
              <a:buChar char="•"/>
            </a:pPr>
            <a:r>
              <a:rPr lang="en-US" sz="1725" spc="17">
                <a:solidFill>
                  <a:srgbClr val="004AAD"/>
                </a:solidFill>
                <a:latin typeface="Aileron"/>
              </a:rPr>
              <a:t>The </a:t>
            </a:r>
            <a:r>
              <a:rPr lang="en-US" sz="1725" spc="17">
                <a:solidFill>
                  <a:srgbClr val="004AAD"/>
                </a:solidFill>
                <a:latin typeface="Aileron Bold"/>
              </a:rPr>
              <a:t>designers </a:t>
            </a:r>
            <a:r>
              <a:rPr lang="en-US" sz="1725" spc="17">
                <a:solidFill>
                  <a:srgbClr val="004AAD"/>
                </a:solidFill>
                <a:latin typeface="Aileron"/>
              </a:rPr>
              <a:t>of the impact report</a:t>
            </a:r>
          </a:p>
          <a:p>
            <a:pPr>
              <a:lnSpc>
                <a:spcPts val="2415"/>
              </a:lnSpc>
            </a:pPr>
          </a:p>
          <a:p>
            <a:pPr marL="372428" indent="-186214" lvl="1">
              <a:lnSpc>
                <a:spcPts val="2415"/>
              </a:lnSpc>
              <a:buFont typeface="Arial"/>
              <a:buChar char="•"/>
            </a:pPr>
            <a:r>
              <a:rPr lang="en-US" sz="1725" spc="17">
                <a:solidFill>
                  <a:srgbClr val="004AAD"/>
                </a:solidFill>
                <a:latin typeface="Aileron"/>
              </a:rPr>
              <a:t>Your </a:t>
            </a:r>
            <a:r>
              <a:rPr lang="en-US" sz="1725" spc="17">
                <a:solidFill>
                  <a:srgbClr val="004AAD"/>
                </a:solidFill>
                <a:latin typeface="Aileron Bold"/>
              </a:rPr>
              <a:t>colleagues </a:t>
            </a:r>
            <a:r>
              <a:rPr lang="en-US" sz="1725" spc="17">
                <a:solidFill>
                  <a:srgbClr val="004AAD"/>
                </a:solidFill>
                <a:latin typeface="Aileron"/>
              </a:rPr>
              <a:t>from Local and Partner Organisations</a:t>
            </a:r>
          </a:p>
          <a:p>
            <a:pPr>
              <a:lnSpc>
                <a:spcPts val="2415"/>
              </a:lnSpc>
            </a:pPr>
          </a:p>
          <a:p>
            <a:pPr marL="372428" indent="-186214" lvl="1">
              <a:lnSpc>
                <a:spcPts val="2415"/>
              </a:lnSpc>
              <a:buFont typeface="Arial"/>
              <a:buChar char="•"/>
            </a:pPr>
            <a:r>
              <a:rPr lang="en-US" sz="1725" spc="17">
                <a:solidFill>
                  <a:srgbClr val="004AAD"/>
                </a:solidFill>
                <a:latin typeface="Aileron"/>
              </a:rPr>
              <a:t>Your </a:t>
            </a:r>
            <a:r>
              <a:rPr lang="en-US" sz="1725" spc="17">
                <a:solidFill>
                  <a:srgbClr val="004AAD"/>
                </a:solidFill>
                <a:latin typeface="Aileron Bold"/>
              </a:rPr>
              <a:t>contributors</a:t>
            </a:r>
          </a:p>
        </p:txBody>
      </p:sp>
      <p:grpSp>
        <p:nvGrpSpPr>
          <p:cNvPr name="Group 9" id="9"/>
          <p:cNvGrpSpPr/>
          <p:nvPr/>
        </p:nvGrpSpPr>
        <p:grpSpPr>
          <a:xfrm rot="0">
            <a:off x="8260478" y="1537915"/>
            <a:ext cx="8342545" cy="2309900"/>
            <a:chOff x="0" y="0"/>
            <a:chExt cx="11123394" cy="3079867"/>
          </a:xfrm>
        </p:grpSpPr>
        <p:sp>
          <p:nvSpPr>
            <p:cNvPr name="TextBox 10" id="10"/>
            <p:cNvSpPr txBox="true"/>
            <p:nvPr/>
          </p:nvSpPr>
          <p:spPr>
            <a:xfrm rot="0">
              <a:off x="0" y="1690275"/>
              <a:ext cx="11123394" cy="1389592"/>
            </a:xfrm>
            <a:prstGeom prst="rect">
              <a:avLst/>
            </a:prstGeom>
          </p:spPr>
          <p:txBody>
            <a:bodyPr anchor="t" rtlCol="false" tIns="0" lIns="0" bIns="0" rIns="0">
              <a:spAutoFit/>
            </a:bodyPr>
            <a:lstStyle/>
            <a:p>
              <a:pPr>
                <a:lnSpc>
                  <a:spcPts val="2800"/>
                </a:lnSpc>
                <a:spcBef>
                  <a:spcPct val="0"/>
                </a:spcBef>
              </a:pPr>
              <a:r>
                <a:rPr lang="en-US" sz="2000">
                  <a:solidFill>
                    <a:srgbClr val="004AAD"/>
                  </a:solidFill>
                  <a:latin typeface="Aileron"/>
                </a:rPr>
                <a:t>Most reports conclude with a page acknowledging the contributions of the people who worked tirelessly on the projects mentioned within. Below, list down the names of those committed to these projects, such as:</a:t>
              </a:r>
            </a:p>
          </p:txBody>
        </p:sp>
        <p:sp>
          <p:nvSpPr>
            <p:cNvPr name="TextBox 11" id="11"/>
            <p:cNvSpPr txBox="true"/>
            <p:nvPr/>
          </p:nvSpPr>
          <p:spPr>
            <a:xfrm rot="0">
              <a:off x="0" y="-28575"/>
              <a:ext cx="11123394" cy="1161415"/>
            </a:xfrm>
            <a:prstGeom prst="rect">
              <a:avLst/>
            </a:prstGeom>
          </p:spPr>
          <p:txBody>
            <a:bodyPr anchor="t" rtlCol="false" tIns="0" lIns="0" bIns="0" rIns="0">
              <a:spAutoFit/>
            </a:bodyPr>
            <a:lstStyle/>
            <a:p>
              <a:pPr>
                <a:lnSpc>
                  <a:spcPts val="5880"/>
                </a:lnSpc>
              </a:pPr>
              <a:r>
                <a:rPr lang="en-US" sz="5600">
                  <a:solidFill>
                    <a:srgbClr val="004AAD"/>
                  </a:solidFill>
                  <a:latin typeface="Kollektif Bold"/>
                </a:rPr>
                <a:t>Acknowledgements</a:t>
              </a:r>
            </a:p>
          </p:txBody>
        </p:sp>
      </p:grpSp>
      <p:sp>
        <p:nvSpPr>
          <p:cNvPr name="TextBox 12" id="12"/>
          <p:cNvSpPr txBox="true"/>
          <p:nvPr/>
        </p:nvSpPr>
        <p:spPr>
          <a:xfrm rot="0">
            <a:off x="1684976" y="8896063"/>
            <a:ext cx="2076341" cy="621030"/>
          </a:xfrm>
          <a:prstGeom prst="rect">
            <a:avLst/>
          </a:prstGeom>
        </p:spPr>
        <p:txBody>
          <a:bodyPr anchor="t" rtlCol="false" tIns="0" lIns="0" bIns="0" rIns="0">
            <a:spAutoFit/>
          </a:bodyPr>
          <a:lstStyle/>
          <a:p>
            <a:pPr>
              <a:lnSpc>
                <a:spcPts val="2520"/>
              </a:lnSpc>
            </a:pPr>
            <a:r>
              <a:rPr lang="en-US" sz="1800" spc="36">
                <a:solidFill>
                  <a:srgbClr val="004AAD"/>
                </a:solidFill>
                <a:latin typeface="Aileron"/>
              </a:rPr>
              <a:t>Your Business</a:t>
            </a:r>
          </a:p>
          <a:p>
            <a:pPr>
              <a:lnSpc>
                <a:spcPts val="2520"/>
              </a:lnSpc>
            </a:pPr>
            <a:r>
              <a:rPr lang="en-US" sz="1800" spc="36">
                <a:solidFill>
                  <a:srgbClr val="004AAD"/>
                </a:solidFill>
                <a:latin typeface="Aileron"/>
              </a:rPr>
              <a:t>Name Here</a:t>
            </a:r>
          </a:p>
        </p:txBody>
      </p:sp>
      <p:sp>
        <p:nvSpPr>
          <p:cNvPr name="TextBox 13" id="13"/>
          <p:cNvSpPr txBox="true"/>
          <p:nvPr/>
        </p:nvSpPr>
        <p:spPr>
          <a:xfrm rot="0">
            <a:off x="4131392" y="8896063"/>
            <a:ext cx="1824120" cy="621030"/>
          </a:xfrm>
          <a:prstGeom prst="rect">
            <a:avLst/>
          </a:prstGeom>
        </p:spPr>
        <p:txBody>
          <a:bodyPr anchor="t" rtlCol="false" tIns="0" lIns="0" bIns="0" rIns="0">
            <a:spAutoFit/>
          </a:bodyPr>
          <a:lstStyle/>
          <a:p>
            <a:pPr>
              <a:lnSpc>
                <a:spcPts val="2520"/>
              </a:lnSpc>
            </a:pPr>
            <a:r>
              <a:rPr lang="en-US" sz="1800" spc="36">
                <a:solidFill>
                  <a:srgbClr val="004AAD"/>
                </a:solidFill>
                <a:latin typeface="Aileron"/>
              </a:rPr>
              <a:t>SDG Progress</a:t>
            </a:r>
          </a:p>
          <a:p>
            <a:pPr>
              <a:lnSpc>
                <a:spcPts val="2520"/>
              </a:lnSpc>
            </a:pPr>
            <a:r>
              <a:rPr lang="en-US" sz="1800" spc="36">
                <a:solidFill>
                  <a:srgbClr val="004AAD"/>
                </a:solidFill>
                <a:latin typeface="Aileron Bold"/>
              </a:rPr>
              <a:t>Report 2025</a:t>
            </a:r>
          </a:p>
        </p:txBody>
      </p:sp>
      <p:sp>
        <p:nvSpPr>
          <p:cNvPr name="TextBox 14" id="14"/>
          <p:cNvSpPr txBox="true"/>
          <p:nvPr/>
        </p:nvSpPr>
        <p:spPr>
          <a:xfrm rot="0">
            <a:off x="14778904" y="8886538"/>
            <a:ext cx="1824120" cy="349250"/>
          </a:xfrm>
          <a:prstGeom prst="rect">
            <a:avLst/>
          </a:prstGeom>
        </p:spPr>
        <p:txBody>
          <a:bodyPr anchor="t" rtlCol="false" tIns="0" lIns="0" bIns="0" rIns="0">
            <a:spAutoFit/>
          </a:bodyPr>
          <a:lstStyle/>
          <a:p>
            <a:pPr algn="r" marL="0" indent="0" lvl="0">
              <a:lnSpc>
                <a:spcPts val="2800"/>
              </a:lnSpc>
              <a:spcBef>
                <a:spcPct val="0"/>
              </a:spcBef>
            </a:pPr>
            <a:r>
              <a:rPr lang="en-US" sz="2000" spc="40">
                <a:solidFill>
                  <a:srgbClr val="004AAD"/>
                </a:solidFill>
                <a:latin typeface="Aileron Ultra-Bold"/>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grpSp>
        <p:nvGrpSpPr>
          <p:cNvPr name="Group 2" id="2"/>
          <p:cNvGrpSpPr/>
          <p:nvPr/>
        </p:nvGrpSpPr>
        <p:grpSpPr>
          <a:xfrm rot="0">
            <a:off x="10425676" y="4417695"/>
            <a:ext cx="6833624" cy="4157461"/>
            <a:chOff x="0" y="0"/>
            <a:chExt cx="9111499" cy="5543281"/>
          </a:xfrm>
        </p:grpSpPr>
        <p:sp>
          <p:nvSpPr>
            <p:cNvPr name="TextBox 3" id="3"/>
            <p:cNvSpPr txBox="true"/>
            <p:nvPr/>
          </p:nvSpPr>
          <p:spPr>
            <a:xfrm rot="0">
              <a:off x="0" y="-114300"/>
              <a:ext cx="9111499" cy="1245447"/>
            </a:xfrm>
            <a:prstGeom prst="rect">
              <a:avLst/>
            </a:prstGeom>
          </p:spPr>
          <p:txBody>
            <a:bodyPr anchor="t" rtlCol="false" tIns="0" lIns="0" bIns="0" rIns="0">
              <a:spAutoFit/>
            </a:bodyPr>
            <a:lstStyle/>
            <a:p>
              <a:pPr>
                <a:lnSpc>
                  <a:spcPts val="7840"/>
                </a:lnSpc>
                <a:spcBef>
                  <a:spcPct val="0"/>
                </a:spcBef>
              </a:pPr>
              <a:r>
                <a:rPr lang="en-US" sz="5600">
                  <a:solidFill>
                    <a:srgbClr val="FFFFFF"/>
                  </a:solidFill>
                  <a:latin typeface="Aileron Bold"/>
                </a:rPr>
                <a:t>Contact</a:t>
              </a:r>
            </a:p>
          </p:txBody>
        </p:sp>
        <p:sp>
          <p:nvSpPr>
            <p:cNvPr name="TextBox 4" id="4"/>
            <p:cNvSpPr txBox="true"/>
            <p:nvPr/>
          </p:nvSpPr>
          <p:spPr>
            <a:xfrm rot="0">
              <a:off x="0" y="1944059"/>
              <a:ext cx="9111499" cy="3599222"/>
            </a:xfrm>
            <a:prstGeom prst="rect">
              <a:avLst/>
            </a:prstGeom>
          </p:spPr>
          <p:txBody>
            <a:bodyPr anchor="t" rtlCol="false" tIns="0" lIns="0" bIns="0" rIns="0">
              <a:spAutoFit/>
            </a:bodyPr>
            <a:lstStyle/>
            <a:p>
              <a:pPr>
                <a:lnSpc>
                  <a:spcPts val="3611"/>
                </a:lnSpc>
              </a:pPr>
              <a:r>
                <a:rPr lang="en-US" sz="2300" spc="23">
                  <a:solidFill>
                    <a:srgbClr val="FFFFFF"/>
                  </a:solidFill>
                  <a:latin typeface="Aileron Bold"/>
                </a:rPr>
                <a:t>Your Business Name</a:t>
              </a:r>
            </a:p>
            <a:p>
              <a:pPr>
                <a:lnSpc>
                  <a:spcPts val="3611"/>
                </a:lnSpc>
              </a:pPr>
              <a:r>
                <a:rPr lang="en-US" sz="2300" spc="23">
                  <a:solidFill>
                    <a:srgbClr val="FFFFFF"/>
                  </a:solidFill>
                  <a:latin typeface="Aileron"/>
                </a:rPr>
                <a:t>123 Anywhere St., Any City, ST 12345</a:t>
              </a:r>
            </a:p>
            <a:p>
              <a:pPr>
                <a:lnSpc>
                  <a:spcPts val="3611"/>
                </a:lnSpc>
              </a:pPr>
              <a:r>
                <a:rPr lang="en-US" sz="2300" spc="23">
                  <a:solidFill>
                    <a:srgbClr val="FFFFFF"/>
                  </a:solidFill>
                  <a:latin typeface="Aileron"/>
                </a:rPr>
                <a:t>123-456-789</a:t>
              </a:r>
            </a:p>
            <a:p>
              <a:pPr>
                <a:lnSpc>
                  <a:spcPts val="3611"/>
                </a:lnSpc>
              </a:pPr>
              <a:r>
                <a:rPr lang="en-US" sz="2300" spc="23">
                  <a:solidFill>
                    <a:srgbClr val="FFFFFF"/>
                  </a:solidFill>
                  <a:latin typeface="Aileron"/>
                </a:rPr>
                <a:t>www.reallygreatsite.com</a:t>
              </a:r>
            </a:p>
            <a:p>
              <a:pPr>
                <a:lnSpc>
                  <a:spcPts val="3611"/>
                </a:lnSpc>
              </a:pPr>
              <a:r>
                <a:rPr lang="en-US" sz="2300" spc="23">
                  <a:solidFill>
                    <a:srgbClr val="FFFFFF"/>
                  </a:solidFill>
                  <a:latin typeface="Aileron"/>
                </a:rPr>
                <a:t>hello@reallygreatsite.com</a:t>
              </a:r>
            </a:p>
            <a:p>
              <a:pPr>
                <a:lnSpc>
                  <a:spcPts val="3611"/>
                </a:lnSpc>
              </a:pPr>
              <a:r>
                <a:rPr lang="en-US" sz="2300" spc="23">
                  <a:solidFill>
                    <a:srgbClr val="FFFFFF"/>
                  </a:solidFill>
                  <a:latin typeface="Aileron"/>
                </a:rPr>
                <a:t>@reallygreatsite</a:t>
              </a:r>
            </a:p>
          </p:txBody>
        </p:sp>
      </p:grpSp>
      <p:sp>
        <p:nvSpPr>
          <p:cNvPr name="TextBox 5" id="5"/>
          <p:cNvSpPr txBox="true"/>
          <p:nvPr/>
        </p:nvSpPr>
        <p:spPr>
          <a:xfrm rot="0">
            <a:off x="1674516" y="7811886"/>
            <a:ext cx="6134805" cy="763270"/>
          </a:xfrm>
          <a:prstGeom prst="rect">
            <a:avLst/>
          </a:prstGeom>
        </p:spPr>
        <p:txBody>
          <a:bodyPr anchor="t" rtlCol="false" tIns="0" lIns="0" bIns="0" rIns="0">
            <a:spAutoFit/>
          </a:bodyPr>
          <a:lstStyle/>
          <a:p>
            <a:pPr>
              <a:lnSpc>
                <a:spcPts val="3079"/>
              </a:lnSpc>
            </a:pPr>
            <a:r>
              <a:rPr lang="en-US" sz="2199">
                <a:solidFill>
                  <a:srgbClr val="FFFFFF"/>
                </a:solidFill>
                <a:latin typeface="Aileron Bold"/>
              </a:rPr>
              <a:t>We thank you for your continued support in our efforts to contribute to the SDGs.</a:t>
            </a:r>
          </a:p>
        </p:txBody>
      </p:sp>
      <p:sp>
        <p:nvSpPr>
          <p:cNvPr name="TextBox 6" id="6"/>
          <p:cNvSpPr txBox="true"/>
          <p:nvPr/>
        </p:nvSpPr>
        <p:spPr>
          <a:xfrm rot="0">
            <a:off x="3090149" y="1325535"/>
            <a:ext cx="1992729" cy="1122131"/>
          </a:xfrm>
          <a:prstGeom prst="rect">
            <a:avLst/>
          </a:prstGeom>
        </p:spPr>
        <p:txBody>
          <a:bodyPr anchor="t" rtlCol="false" tIns="0" lIns="0" bIns="0" rIns="0">
            <a:spAutoFit/>
          </a:bodyPr>
          <a:lstStyle/>
          <a:p>
            <a:pPr>
              <a:lnSpc>
                <a:spcPts val="4455"/>
              </a:lnSpc>
            </a:pPr>
            <a:r>
              <a:rPr lang="en-US" sz="3908" spc="82">
                <a:solidFill>
                  <a:srgbClr val="FFFFFF"/>
                </a:solidFill>
                <a:latin typeface="Aileron Light"/>
              </a:rPr>
              <a:t>Business</a:t>
            </a:r>
          </a:p>
          <a:p>
            <a:pPr>
              <a:lnSpc>
                <a:spcPts val="4455"/>
              </a:lnSpc>
            </a:pPr>
            <a:r>
              <a:rPr lang="en-US" sz="3908" spc="82">
                <a:solidFill>
                  <a:srgbClr val="FFFFFF"/>
                </a:solidFill>
                <a:latin typeface="Aileron Light"/>
              </a:rPr>
              <a:t>Name</a:t>
            </a:r>
          </a:p>
        </p:txBody>
      </p:sp>
      <p:sp>
        <p:nvSpPr>
          <p:cNvPr name="Freeform 7" id="7"/>
          <p:cNvSpPr/>
          <p:nvPr/>
        </p:nvSpPr>
        <p:spPr>
          <a:xfrm flipH="false" flipV="false" rot="0">
            <a:off x="1849499" y="1374275"/>
            <a:ext cx="829438" cy="1073390"/>
          </a:xfrm>
          <a:custGeom>
            <a:avLst/>
            <a:gdLst/>
            <a:ahLst/>
            <a:cxnLst/>
            <a:rect r="r" b="b" t="t" l="l"/>
            <a:pathLst>
              <a:path h="1073390" w="829438">
                <a:moveTo>
                  <a:pt x="0" y="0"/>
                </a:moveTo>
                <a:lnTo>
                  <a:pt x="829438" y="0"/>
                </a:lnTo>
                <a:lnTo>
                  <a:pt x="829438" y="1073390"/>
                </a:lnTo>
                <a:lnTo>
                  <a:pt x="0" y="1073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49854" y="2126962"/>
            <a:ext cx="1544371" cy="1544371"/>
          </a:xfrm>
          <a:custGeom>
            <a:avLst/>
            <a:gdLst/>
            <a:ahLst/>
            <a:cxnLst/>
            <a:rect r="r" b="b" t="t" l="l"/>
            <a:pathLst>
              <a:path h="1544371" w="1544371">
                <a:moveTo>
                  <a:pt x="0" y="0"/>
                </a:moveTo>
                <a:lnTo>
                  <a:pt x="1544371" y="0"/>
                </a:lnTo>
                <a:lnTo>
                  <a:pt x="1544371" y="1544371"/>
                </a:lnTo>
                <a:lnTo>
                  <a:pt x="0" y="1544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58625" y="2126962"/>
            <a:ext cx="1544371" cy="1544371"/>
          </a:xfrm>
          <a:custGeom>
            <a:avLst/>
            <a:gdLst/>
            <a:ahLst/>
            <a:cxnLst/>
            <a:rect r="r" b="b" t="t" l="l"/>
            <a:pathLst>
              <a:path h="1544371" w="1544371">
                <a:moveTo>
                  <a:pt x="0" y="0"/>
                </a:moveTo>
                <a:lnTo>
                  <a:pt x="1544371" y="0"/>
                </a:lnTo>
                <a:lnTo>
                  <a:pt x="1544371" y="1544371"/>
                </a:lnTo>
                <a:lnTo>
                  <a:pt x="0" y="15443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491495" y="3804627"/>
            <a:ext cx="1544371" cy="1544371"/>
          </a:xfrm>
          <a:custGeom>
            <a:avLst/>
            <a:gdLst/>
            <a:ahLst/>
            <a:cxnLst/>
            <a:rect r="r" b="b" t="t" l="l"/>
            <a:pathLst>
              <a:path h="1544371" w="1544371">
                <a:moveTo>
                  <a:pt x="0" y="0"/>
                </a:moveTo>
                <a:lnTo>
                  <a:pt x="1544371" y="0"/>
                </a:lnTo>
                <a:lnTo>
                  <a:pt x="1544371" y="1544372"/>
                </a:lnTo>
                <a:lnTo>
                  <a:pt x="0" y="1544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835083" y="5482293"/>
            <a:ext cx="1544371" cy="1544371"/>
          </a:xfrm>
          <a:custGeom>
            <a:avLst/>
            <a:gdLst/>
            <a:ahLst/>
            <a:cxnLst/>
            <a:rect r="r" b="b" t="t" l="l"/>
            <a:pathLst>
              <a:path h="1544371" w="1544371">
                <a:moveTo>
                  <a:pt x="0" y="0"/>
                </a:moveTo>
                <a:lnTo>
                  <a:pt x="1544371" y="0"/>
                </a:lnTo>
                <a:lnTo>
                  <a:pt x="1544371" y="1544372"/>
                </a:lnTo>
                <a:lnTo>
                  <a:pt x="0" y="15443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166942" y="5482293"/>
            <a:ext cx="1544371" cy="1544371"/>
          </a:xfrm>
          <a:custGeom>
            <a:avLst/>
            <a:gdLst/>
            <a:ahLst/>
            <a:cxnLst/>
            <a:rect r="r" b="b" t="t" l="l"/>
            <a:pathLst>
              <a:path h="1544371" w="1544371">
                <a:moveTo>
                  <a:pt x="0" y="0"/>
                </a:moveTo>
                <a:lnTo>
                  <a:pt x="1544371" y="0"/>
                </a:lnTo>
                <a:lnTo>
                  <a:pt x="1544371" y="1544372"/>
                </a:lnTo>
                <a:lnTo>
                  <a:pt x="0" y="15443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9834794" y="5482293"/>
            <a:ext cx="1544371" cy="1544371"/>
          </a:xfrm>
          <a:custGeom>
            <a:avLst/>
            <a:gdLst/>
            <a:ahLst/>
            <a:cxnLst/>
            <a:rect r="r" b="b" t="t" l="l"/>
            <a:pathLst>
              <a:path h="1544371" w="1544371">
                <a:moveTo>
                  <a:pt x="0" y="0"/>
                </a:moveTo>
                <a:lnTo>
                  <a:pt x="1544371" y="0"/>
                </a:lnTo>
                <a:lnTo>
                  <a:pt x="1544371" y="1544372"/>
                </a:lnTo>
                <a:lnTo>
                  <a:pt x="0" y="15443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1496106" y="2126962"/>
            <a:ext cx="1544371" cy="1544371"/>
          </a:xfrm>
          <a:custGeom>
            <a:avLst/>
            <a:gdLst/>
            <a:ahLst/>
            <a:cxnLst/>
            <a:rect r="r" b="b" t="t" l="l"/>
            <a:pathLst>
              <a:path h="1544371" w="1544371">
                <a:moveTo>
                  <a:pt x="0" y="0"/>
                </a:moveTo>
                <a:lnTo>
                  <a:pt x="1544371" y="0"/>
                </a:lnTo>
                <a:lnTo>
                  <a:pt x="1544371" y="1544371"/>
                </a:lnTo>
                <a:lnTo>
                  <a:pt x="0" y="15443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8157128" y="7159959"/>
            <a:ext cx="1544371" cy="1544371"/>
          </a:xfrm>
          <a:custGeom>
            <a:avLst/>
            <a:gdLst/>
            <a:ahLst/>
            <a:cxnLst/>
            <a:rect r="r" b="b" t="t" l="l"/>
            <a:pathLst>
              <a:path h="1544371" w="1544371">
                <a:moveTo>
                  <a:pt x="0" y="0"/>
                </a:moveTo>
                <a:lnTo>
                  <a:pt x="1544371" y="0"/>
                </a:lnTo>
                <a:lnTo>
                  <a:pt x="1544371" y="1544371"/>
                </a:lnTo>
                <a:lnTo>
                  <a:pt x="0" y="154437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9827520" y="3804627"/>
            <a:ext cx="1544371" cy="1544371"/>
          </a:xfrm>
          <a:custGeom>
            <a:avLst/>
            <a:gdLst/>
            <a:ahLst/>
            <a:cxnLst/>
            <a:rect r="r" b="b" t="t" l="l"/>
            <a:pathLst>
              <a:path h="1544371" w="1544371">
                <a:moveTo>
                  <a:pt x="0" y="0"/>
                </a:moveTo>
                <a:lnTo>
                  <a:pt x="1544371" y="0"/>
                </a:lnTo>
                <a:lnTo>
                  <a:pt x="1544371" y="1544372"/>
                </a:lnTo>
                <a:lnTo>
                  <a:pt x="0" y="154437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8149854" y="3804627"/>
            <a:ext cx="1544371" cy="1544371"/>
          </a:xfrm>
          <a:custGeom>
            <a:avLst/>
            <a:gdLst/>
            <a:ahLst/>
            <a:cxnLst/>
            <a:rect r="r" b="b" t="t" l="l"/>
            <a:pathLst>
              <a:path h="1544371" w="1544371">
                <a:moveTo>
                  <a:pt x="0" y="0"/>
                </a:moveTo>
                <a:lnTo>
                  <a:pt x="1544371" y="0"/>
                </a:lnTo>
                <a:lnTo>
                  <a:pt x="1544371" y="1544372"/>
                </a:lnTo>
                <a:lnTo>
                  <a:pt x="0" y="154437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3159668" y="3804627"/>
            <a:ext cx="1544371" cy="1544371"/>
          </a:xfrm>
          <a:custGeom>
            <a:avLst/>
            <a:gdLst/>
            <a:ahLst/>
            <a:cxnLst/>
            <a:rect r="r" b="b" t="t" l="l"/>
            <a:pathLst>
              <a:path h="1544371" w="1544371">
                <a:moveTo>
                  <a:pt x="0" y="0"/>
                </a:moveTo>
                <a:lnTo>
                  <a:pt x="1544371" y="0"/>
                </a:lnTo>
                <a:lnTo>
                  <a:pt x="1544371" y="1544372"/>
                </a:lnTo>
                <a:lnTo>
                  <a:pt x="0" y="154437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4835083" y="2126962"/>
            <a:ext cx="1544371" cy="1544371"/>
          </a:xfrm>
          <a:custGeom>
            <a:avLst/>
            <a:gdLst/>
            <a:ahLst/>
            <a:cxnLst/>
            <a:rect r="r" b="b" t="t" l="l"/>
            <a:pathLst>
              <a:path h="1544371" w="1544371">
                <a:moveTo>
                  <a:pt x="0" y="0"/>
                </a:moveTo>
                <a:lnTo>
                  <a:pt x="1544371" y="0"/>
                </a:lnTo>
                <a:lnTo>
                  <a:pt x="1544371" y="1544371"/>
                </a:lnTo>
                <a:lnTo>
                  <a:pt x="0" y="154437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9827520" y="2126962"/>
            <a:ext cx="1544371" cy="1544371"/>
          </a:xfrm>
          <a:custGeom>
            <a:avLst/>
            <a:gdLst/>
            <a:ahLst/>
            <a:cxnLst/>
            <a:rect r="r" b="b" t="t" l="l"/>
            <a:pathLst>
              <a:path h="1544371" w="1544371">
                <a:moveTo>
                  <a:pt x="0" y="0"/>
                </a:moveTo>
                <a:lnTo>
                  <a:pt x="1544371" y="0"/>
                </a:lnTo>
                <a:lnTo>
                  <a:pt x="1544371" y="1544371"/>
                </a:lnTo>
                <a:lnTo>
                  <a:pt x="0" y="1544371"/>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4827809" y="3804627"/>
            <a:ext cx="1544371" cy="1544371"/>
          </a:xfrm>
          <a:custGeom>
            <a:avLst/>
            <a:gdLst/>
            <a:ahLst/>
            <a:cxnLst/>
            <a:rect r="r" b="b" t="t" l="l"/>
            <a:pathLst>
              <a:path h="1544371" w="1544371">
                <a:moveTo>
                  <a:pt x="0" y="0"/>
                </a:moveTo>
                <a:lnTo>
                  <a:pt x="1544371" y="0"/>
                </a:lnTo>
                <a:lnTo>
                  <a:pt x="1544371" y="1544372"/>
                </a:lnTo>
                <a:lnTo>
                  <a:pt x="0" y="154437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8157128" y="5482293"/>
            <a:ext cx="1544371" cy="1544371"/>
          </a:xfrm>
          <a:custGeom>
            <a:avLst/>
            <a:gdLst/>
            <a:ahLst/>
            <a:cxnLst/>
            <a:rect r="r" b="b" t="t" l="l"/>
            <a:pathLst>
              <a:path h="1544371" w="1544371">
                <a:moveTo>
                  <a:pt x="0" y="0"/>
                </a:moveTo>
                <a:lnTo>
                  <a:pt x="1544371" y="0"/>
                </a:lnTo>
                <a:lnTo>
                  <a:pt x="1544371" y="1544372"/>
                </a:lnTo>
                <a:lnTo>
                  <a:pt x="0" y="1544372"/>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9834794" y="7159959"/>
            <a:ext cx="1544371" cy="1544371"/>
          </a:xfrm>
          <a:custGeom>
            <a:avLst/>
            <a:gdLst/>
            <a:ahLst/>
            <a:cxnLst/>
            <a:rect r="r" b="b" t="t" l="l"/>
            <a:pathLst>
              <a:path h="1544371" w="1544371">
                <a:moveTo>
                  <a:pt x="0" y="0"/>
                </a:moveTo>
                <a:lnTo>
                  <a:pt x="1544371" y="0"/>
                </a:lnTo>
                <a:lnTo>
                  <a:pt x="1544371" y="1544371"/>
                </a:lnTo>
                <a:lnTo>
                  <a:pt x="0" y="1544371"/>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1498769" y="7284837"/>
            <a:ext cx="4873412" cy="1294616"/>
          </a:xfrm>
          <a:custGeom>
            <a:avLst/>
            <a:gdLst/>
            <a:ahLst/>
            <a:cxnLst/>
            <a:rect r="r" b="b" t="t" l="l"/>
            <a:pathLst>
              <a:path h="1294616" w="4873412">
                <a:moveTo>
                  <a:pt x="0" y="0"/>
                </a:moveTo>
                <a:lnTo>
                  <a:pt x="4873411" y="0"/>
                </a:lnTo>
                <a:lnTo>
                  <a:pt x="4873411" y="1294616"/>
                </a:lnTo>
                <a:lnTo>
                  <a:pt x="0" y="1294616"/>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1491495" y="5482293"/>
            <a:ext cx="1544371" cy="1544371"/>
          </a:xfrm>
          <a:custGeom>
            <a:avLst/>
            <a:gdLst/>
            <a:ahLst/>
            <a:cxnLst/>
            <a:rect r="r" b="b" t="t" l="l"/>
            <a:pathLst>
              <a:path h="1544371" w="1544371">
                <a:moveTo>
                  <a:pt x="0" y="0"/>
                </a:moveTo>
                <a:lnTo>
                  <a:pt x="1544371" y="0"/>
                </a:lnTo>
                <a:lnTo>
                  <a:pt x="1544371" y="1544372"/>
                </a:lnTo>
                <a:lnTo>
                  <a:pt x="0" y="1544372"/>
                </a:lnTo>
                <a:lnTo>
                  <a:pt x="0" y="0"/>
                </a:lnTo>
                <a:close/>
              </a:path>
            </a:pathLst>
          </a:custGeom>
          <a:blipFill>
            <a:blip r:embed="rId36">
              <a:extLst>
                <a:ext uri="{96DAC541-7B7A-43D3-8B79-37D633B846F1}">
                  <asvg:svgBlip xmlns:asvg="http://schemas.microsoft.com/office/drawing/2016/SVG/main" r:embed="rId37"/>
                </a:ext>
              </a:extLst>
            </a:blip>
            <a:stretch>
              <a:fillRect l="-503275" t="-503275" r="0" b="0"/>
            </a:stretch>
          </a:blipFill>
        </p:spPr>
      </p:sp>
      <p:sp>
        <p:nvSpPr>
          <p:cNvPr name="Freeform 20" id="20"/>
          <p:cNvSpPr/>
          <p:nvPr/>
        </p:nvSpPr>
        <p:spPr>
          <a:xfrm flipH="false" flipV="false" rot="0">
            <a:off x="11906143" y="6147626"/>
            <a:ext cx="724296" cy="724296"/>
          </a:xfrm>
          <a:custGeom>
            <a:avLst/>
            <a:gdLst/>
            <a:ahLst/>
            <a:cxnLst/>
            <a:rect r="r" b="b" t="t" l="l"/>
            <a:pathLst>
              <a:path h="724296" w="724296">
                <a:moveTo>
                  <a:pt x="0" y="0"/>
                </a:moveTo>
                <a:lnTo>
                  <a:pt x="724296" y="0"/>
                </a:lnTo>
                <a:lnTo>
                  <a:pt x="724296" y="724297"/>
                </a:lnTo>
                <a:lnTo>
                  <a:pt x="0" y="724297"/>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TextBox 21" id="21"/>
          <p:cNvSpPr txBox="true"/>
          <p:nvPr/>
        </p:nvSpPr>
        <p:spPr>
          <a:xfrm rot="0">
            <a:off x="2366751" y="7275429"/>
            <a:ext cx="4303017" cy="1163193"/>
          </a:xfrm>
          <a:prstGeom prst="rect">
            <a:avLst/>
          </a:prstGeom>
        </p:spPr>
        <p:txBody>
          <a:bodyPr anchor="t" rtlCol="false" tIns="0" lIns="0" bIns="0" rIns="0">
            <a:spAutoFit/>
          </a:bodyPr>
          <a:lstStyle/>
          <a:p>
            <a:pPr>
              <a:lnSpc>
                <a:spcPts val="3096"/>
              </a:lnSpc>
              <a:spcBef>
                <a:spcPct val="0"/>
              </a:spcBef>
            </a:pPr>
            <a:r>
              <a:rPr lang="en-US" sz="2400">
                <a:solidFill>
                  <a:srgbClr val="004AAD"/>
                </a:solidFill>
                <a:latin typeface="Aileron"/>
              </a:rPr>
              <a:t>Use these official Sustainable Development Goal elements in your Canva presentation.</a:t>
            </a:r>
          </a:p>
        </p:txBody>
      </p:sp>
      <p:sp>
        <p:nvSpPr>
          <p:cNvPr name="TextBox 22" id="22"/>
          <p:cNvSpPr txBox="true"/>
          <p:nvPr/>
        </p:nvSpPr>
        <p:spPr>
          <a:xfrm rot="0">
            <a:off x="2366751" y="2316525"/>
            <a:ext cx="5127036" cy="2681605"/>
          </a:xfrm>
          <a:prstGeom prst="rect">
            <a:avLst/>
          </a:prstGeom>
        </p:spPr>
        <p:txBody>
          <a:bodyPr anchor="t" rtlCol="false" tIns="0" lIns="0" bIns="0" rIns="0">
            <a:spAutoFit/>
          </a:bodyPr>
          <a:lstStyle/>
          <a:p>
            <a:pPr>
              <a:lnSpc>
                <a:spcPts val="7039"/>
              </a:lnSpc>
            </a:pPr>
            <a:r>
              <a:rPr lang="en-US" sz="6399">
                <a:solidFill>
                  <a:srgbClr val="004AAD"/>
                </a:solidFill>
                <a:latin typeface="Aileron Heavy"/>
              </a:rPr>
              <a:t>Free</a:t>
            </a:r>
          </a:p>
          <a:p>
            <a:pPr>
              <a:lnSpc>
                <a:spcPts val="7039"/>
              </a:lnSpc>
            </a:pPr>
            <a:r>
              <a:rPr lang="en-US" sz="6399">
                <a:solidFill>
                  <a:srgbClr val="004AAD"/>
                </a:solidFill>
                <a:latin typeface="Aileron Heavy"/>
              </a:rPr>
              <a:t>Resource</a:t>
            </a:r>
          </a:p>
          <a:p>
            <a:pPr>
              <a:lnSpc>
                <a:spcPts val="7039"/>
              </a:lnSpc>
            </a:pPr>
            <a:r>
              <a:rPr lang="en-US" sz="6399">
                <a:solidFill>
                  <a:srgbClr val="004AAD"/>
                </a:solidFill>
                <a:latin typeface="Aileron Heavy"/>
              </a:rPr>
              <a:t>Page</a:t>
            </a:r>
          </a:p>
        </p:txBody>
      </p:sp>
      <p:sp>
        <p:nvSpPr>
          <p:cNvPr name="TextBox 23" id="23"/>
          <p:cNvSpPr txBox="true"/>
          <p:nvPr/>
        </p:nvSpPr>
        <p:spPr>
          <a:xfrm rot="0">
            <a:off x="11610222" y="5475796"/>
            <a:ext cx="429272" cy="538481"/>
          </a:xfrm>
          <a:prstGeom prst="rect">
            <a:avLst/>
          </a:prstGeom>
        </p:spPr>
        <p:txBody>
          <a:bodyPr anchor="t" rtlCol="false" tIns="0" lIns="0" bIns="0" rIns="0">
            <a:spAutoFit/>
          </a:bodyPr>
          <a:lstStyle/>
          <a:p>
            <a:pPr algn="ctr">
              <a:lnSpc>
                <a:spcPts val="3919"/>
              </a:lnSpc>
              <a:spcBef>
                <a:spcPct val="0"/>
              </a:spcBef>
            </a:pPr>
            <a:r>
              <a:rPr lang="en-US" sz="2799" spc="55">
                <a:solidFill>
                  <a:srgbClr val="FFFFFF"/>
                </a:solidFill>
                <a:latin typeface="Kollektif"/>
              </a:rPr>
              <a:t>13</a:t>
            </a:r>
          </a:p>
        </p:txBody>
      </p:sp>
      <p:sp>
        <p:nvSpPr>
          <p:cNvPr name="TextBox 24" id="24"/>
          <p:cNvSpPr txBox="true"/>
          <p:nvPr/>
        </p:nvSpPr>
        <p:spPr>
          <a:xfrm rot="0">
            <a:off x="11972970" y="5624170"/>
            <a:ext cx="693674" cy="314579"/>
          </a:xfrm>
          <a:prstGeom prst="rect">
            <a:avLst/>
          </a:prstGeom>
        </p:spPr>
        <p:txBody>
          <a:bodyPr anchor="t" rtlCol="false" tIns="0" lIns="0" bIns="0" rIns="0">
            <a:spAutoFit/>
          </a:bodyPr>
          <a:lstStyle/>
          <a:p>
            <a:pPr algn="ctr">
              <a:lnSpc>
                <a:spcPts val="1243"/>
              </a:lnSpc>
            </a:pPr>
            <a:r>
              <a:rPr lang="en-US" sz="1100" spc="-56">
                <a:solidFill>
                  <a:srgbClr val="FFFFFF"/>
                </a:solidFill>
                <a:latin typeface="Aileron Bold"/>
              </a:rPr>
              <a:t>CLIMATE</a:t>
            </a:r>
          </a:p>
          <a:p>
            <a:pPr algn="ctr">
              <a:lnSpc>
                <a:spcPts val="1243"/>
              </a:lnSpc>
            </a:pPr>
            <a:r>
              <a:rPr lang="en-US" sz="1100" spc="-56">
                <a:solidFill>
                  <a:srgbClr val="FFFFFF"/>
                </a:solidFill>
                <a:latin typeface="Aileron Bold"/>
              </a:rPr>
              <a:t>CHANGE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00948" y="2477244"/>
            <a:ext cx="1364138" cy="585339"/>
          </a:xfrm>
          <a:custGeom>
            <a:avLst/>
            <a:gdLst/>
            <a:ahLst/>
            <a:cxnLst/>
            <a:rect r="r" b="b" t="t" l="l"/>
            <a:pathLst>
              <a:path h="585339" w="1364138">
                <a:moveTo>
                  <a:pt x="0" y="0"/>
                </a:moveTo>
                <a:lnTo>
                  <a:pt x="1364138" y="0"/>
                </a:lnTo>
                <a:lnTo>
                  <a:pt x="1364138" y="585339"/>
                </a:lnTo>
                <a:lnTo>
                  <a:pt x="0" y="58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62609" y="2216818"/>
            <a:ext cx="1364138" cy="1158277"/>
          </a:xfrm>
          <a:custGeom>
            <a:avLst/>
            <a:gdLst/>
            <a:ahLst/>
            <a:cxnLst/>
            <a:rect r="r" b="b" t="t" l="l"/>
            <a:pathLst>
              <a:path h="1158277" w="1364138">
                <a:moveTo>
                  <a:pt x="0" y="0"/>
                </a:moveTo>
                <a:lnTo>
                  <a:pt x="1364139" y="0"/>
                </a:lnTo>
                <a:lnTo>
                  <a:pt x="1364139" y="1158277"/>
                </a:lnTo>
                <a:lnTo>
                  <a:pt x="0" y="11582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66892" y="2289985"/>
            <a:ext cx="1364138" cy="959857"/>
          </a:xfrm>
          <a:custGeom>
            <a:avLst/>
            <a:gdLst/>
            <a:ahLst/>
            <a:cxnLst/>
            <a:rect r="r" b="b" t="t" l="l"/>
            <a:pathLst>
              <a:path h="959857" w="1364138">
                <a:moveTo>
                  <a:pt x="0" y="0"/>
                </a:moveTo>
                <a:lnTo>
                  <a:pt x="1364138" y="0"/>
                </a:lnTo>
                <a:lnTo>
                  <a:pt x="1364138" y="959857"/>
                </a:lnTo>
                <a:lnTo>
                  <a:pt x="0" y="9598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759719" y="2216818"/>
            <a:ext cx="1364138" cy="1106192"/>
          </a:xfrm>
          <a:custGeom>
            <a:avLst/>
            <a:gdLst/>
            <a:ahLst/>
            <a:cxnLst/>
            <a:rect r="r" b="b" t="t" l="l"/>
            <a:pathLst>
              <a:path h="1106192" w="1364138">
                <a:moveTo>
                  <a:pt x="0" y="0"/>
                </a:moveTo>
                <a:lnTo>
                  <a:pt x="1364138" y="0"/>
                </a:lnTo>
                <a:lnTo>
                  <a:pt x="1364138" y="1106192"/>
                </a:lnTo>
                <a:lnTo>
                  <a:pt x="0" y="11061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701345" y="2087844"/>
            <a:ext cx="1014423" cy="1364138"/>
          </a:xfrm>
          <a:custGeom>
            <a:avLst/>
            <a:gdLst/>
            <a:ahLst/>
            <a:cxnLst/>
            <a:rect r="r" b="b" t="t" l="l"/>
            <a:pathLst>
              <a:path h="1364138" w="1014423">
                <a:moveTo>
                  <a:pt x="0" y="0"/>
                </a:moveTo>
                <a:lnTo>
                  <a:pt x="1014423" y="0"/>
                </a:lnTo>
                <a:lnTo>
                  <a:pt x="1014423" y="1364139"/>
                </a:lnTo>
                <a:lnTo>
                  <a:pt x="0" y="13641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8483246" y="3693929"/>
            <a:ext cx="999541" cy="1364138"/>
          </a:xfrm>
          <a:custGeom>
            <a:avLst/>
            <a:gdLst/>
            <a:ahLst/>
            <a:cxnLst/>
            <a:rect r="r" b="b" t="t" l="l"/>
            <a:pathLst>
              <a:path h="1364138" w="999541">
                <a:moveTo>
                  <a:pt x="0" y="0"/>
                </a:moveTo>
                <a:lnTo>
                  <a:pt x="999542" y="0"/>
                </a:lnTo>
                <a:lnTo>
                  <a:pt x="999542" y="1364138"/>
                </a:lnTo>
                <a:lnTo>
                  <a:pt x="0" y="13641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0162609" y="3779362"/>
            <a:ext cx="1364138" cy="1364138"/>
          </a:xfrm>
          <a:custGeom>
            <a:avLst/>
            <a:gdLst/>
            <a:ahLst/>
            <a:cxnLst/>
            <a:rect r="r" b="b" t="t" l="l"/>
            <a:pathLst>
              <a:path h="1364138" w="1364138">
                <a:moveTo>
                  <a:pt x="0" y="0"/>
                </a:moveTo>
                <a:lnTo>
                  <a:pt x="1364139" y="0"/>
                </a:lnTo>
                <a:lnTo>
                  <a:pt x="1364139" y="1364138"/>
                </a:lnTo>
                <a:lnTo>
                  <a:pt x="0" y="13641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1966892" y="3693929"/>
            <a:ext cx="1282290" cy="1364138"/>
          </a:xfrm>
          <a:custGeom>
            <a:avLst/>
            <a:gdLst/>
            <a:ahLst/>
            <a:cxnLst/>
            <a:rect r="r" b="b" t="t" l="l"/>
            <a:pathLst>
              <a:path h="1364138" w="1282290">
                <a:moveTo>
                  <a:pt x="0" y="0"/>
                </a:moveTo>
                <a:lnTo>
                  <a:pt x="1282289" y="0"/>
                </a:lnTo>
                <a:lnTo>
                  <a:pt x="1282289" y="1364138"/>
                </a:lnTo>
                <a:lnTo>
                  <a:pt x="0" y="136413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3764001" y="3693929"/>
            <a:ext cx="1364138" cy="1364138"/>
          </a:xfrm>
          <a:custGeom>
            <a:avLst/>
            <a:gdLst/>
            <a:ahLst/>
            <a:cxnLst/>
            <a:rect r="r" b="b" t="t" l="l"/>
            <a:pathLst>
              <a:path h="1364138" w="1364138">
                <a:moveTo>
                  <a:pt x="0" y="0"/>
                </a:moveTo>
                <a:lnTo>
                  <a:pt x="1364138" y="0"/>
                </a:lnTo>
                <a:lnTo>
                  <a:pt x="1364138" y="1364138"/>
                </a:lnTo>
                <a:lnTo>
                  <a:pt x="0" y="136413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5526487" y="3693929"/>
            <a:ext cx="1364138" cy="1364138"/>
          </a:xfrm>
          <a:custGeom>
            <a:avLst/>
            <a:gdLst/>
            <a:ahLst/>
            <a:cxnLst/>
            <a:rect r="r" b="b" t="t" l="l"/>
            <a:pathLst>
              <a:path h="1364138" w="1364138">
                <a:moveTo>
                  <a:pt x="0" y="0"/>
                </a:moveTo>
                <a:lnTo>
                  <a:pt x="1364139" y="0"/>
                </a:lnTo>
                <a:lnTo>
                  <a:pt x="1364139" y="1364138"/>
                </a:lnTo>
                <a:lnTo>
                  <a:pt x="0" y="136413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8300948" y="5651131"/>
            <a:ext cx="1364138" cy="1024344"/>
          </a:xfrm>
          <a:custGeom>
            <a:avLst/>
            <a:gdLst/>
            <a:ahLst/>
            <a:cxnLst/>
            <a:rect r="r" b="b" t="t" l="l"/>
            <a:pathLst>
              <a:path h="1024344" w="1364138">
                <a:moveTo>
                  <a:pt x="0" y="0"/>
                </a:moveTo>
                <a:lnTo>
                  <a:pt x="1364138" y="0"/>
                </a:lnTo>
                <a:lnTo>
                  <a:pt x="1364138" y="1024344"/>
                </a:lnTo>
                <a:lnTo>
                  <a:pt x="0" y="102434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0162609" y="5819788"/>
            <a:ext cx="1364138" cy="687030"/>
          </a:xfrm>
          <a:custGeom>
            <a:avLst/>
            <a:gdLst/>
            <a:ahLst/>
            <a:cxnLst/>
            <a:rect r="r" b="b" t="t" l="l"/>
            <a:pathLst>
              <a:path h="687030" w="1364138">
                <a:moveTo>
                  <a:pt x="0" y="0"/>
                </a:moveTo>
                <a:lnTo>
                  <a:pt x="1364139" y="0"/>
                </a:lnTo>
                <a:lnTo>
                  <a:pt x="1364139" y="687030"/>
                </a:lnTo>
                <a:lnTo>
                  <a:pt x="0" y="68703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11925967" y="5814828"/>
            <a:ext cx="1364138" cy="696951"/>
          </a:xfrm>
          <a:custGeom>
            <a:avLst/>
            <a:gdLst/>
            <a:ahLst/>
            <a:cxnLst/>
            <a:rect r="r" b="b" t="t" l="l"/>
            <a:pathLst>
              <a:path h="696951" w="1364138">
                <a:moveTo>
                  <a:pt x="0" y="0"/>
                </a:moveTo>
                <a:lnTo>
                  <a:pt x="1364139" y="0"/>
                </a:lnTo>
                <a:lnTo>
                  <a:pt x="1364139" y="696951"/>
                </a:lnTo>
                <a:lnTo>
                  <a:pt x="0" y="696951"/>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3764001" y="5584165"/>
            <a:ext cx="1364138" cy="1158277"/>
          </a:xfrm>
          <a:custGeom>
            <a:avLst/>
            <a:gdLst/>
            <a:ahLst/>
            <a:cxnLst/>
            <a:rect r="r" b="b" t="t" l="l"/>
            <a:pathLst>
              <a:path h="1158277" w="1364138">
                <a:moveTo>
                  <a:pt x="0" y="0"/>
                </a:moveTo>
                <a:lnTo>
                  <a:pt x="1364138" y="0"/>
                </a:lnTo>
                <a:lnTo>
                  <a:pt x="1364138" y="1158277"/>
                </a:lnTo>
                <a:lnTo>
                  <a:pt x="0" y="1158277"/>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15526487" y="5489915"/>
            <a:ext cx="1364138" cy="1346776"/>
          </a:xfrm>
          <a:custGeom>
            <a:avLst/>
            <a:gdLst/>
            <a:ahLst/>
            <a:cxnLst/>
            <a:rect r="r" b="b" t="t" l="l"/>
            <a:pathLst>
              <a:path h="1346776" w="1364138">
                <a:moveTo>
                  <a:pt x="0" y="0"/>
                </a:moveTo>
                <a:lnTo>
                  <a:pt x="1364139" y="0"/>
                </a:lnTo>
                <a:lnTo>
                  <a:pt x="1364139" y="1346776"/>
                </a:lnTo>
                <a:lnTo>
                  <a:pt x="0" y="1346776"/>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8300948" y="7096806"/>
            <a:ext cx="1364138" cy="1341816"/>
          </a:xfrm>
          <a:custGeom>
            <a:avLst/>
            <a:gdLst/>
            <a:ahLst/>
            <a:cxnLst/>
            <a:rect r="r" b="b" t="t" l="l"/>
            <a:pathLst>
              <a:path h="1341816" w="1364138">
                <a:moveTo>
                  <a:pt x="0" y="0"/>
                </a:moveTo>
                <a:lnTo>
                  <a:pt x="1364138" y="0"/>
                </a:lnTo>
                <a:lnTo>
                  <a:pt x="1364138" y="1341816"/>
                </a:lnTo>
                <a:lnTo>
                  <a:pt x="0" y="1341816"/>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0162609" y="7109208"/>
            <a:ext cx="1364138" cy="1329415"/>
          </a:xfrm>
          <a:custGeom>
            <a:avLst/>
            <a:gdLst/>
            <a:ahLst/>
            <a:cxnLst/>
            <a:rect r="r" b="b" t="t" l="l"/>
            <a:pathLst>
              <a:path h="1329415" w="1364138">
                <a:moveTo>
                  <a:pt x="0" y="0"/>
                </a:moveTo>
                <a:lnTo>
                  <a:pt x="1364139" y="0"/>
                </a:lnTo>
                <a:lnTo>
                  <a:pt x="1364139" y="1329414"/>
                </a:lnTo>
                <a:lnTo>
                  <a:pt x="0" y="1329414"/>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TextBox 19" id="19"/>
          <p:cNvSpPr txBox="true"/>
          <p:nvPr/>
        </p:nvSpPr>
        <p:spPr>
          <a:xfrm rot="0">
            <a:off x="2366751" y="7275429"/>
            <a:ext cx="4303017" cy="1163193"/>
          </a:xfrm>
          <a:prstGeom prst="rect">
            <a:avLst/>
          </a:prstGeom>
        </p:spPr>
        <p:txBody>
          <a:bodyPr anchor="t" rtlCol="false" tIns="0" lIns="0" bIns="0" rIns="0">
            <a:spAutoFit/>
          </a:bodyPr>
          <a:lstStyle/>
          <a:p>
            <a:pPr>
              <a:lnSpc>
                <a:spcPts val="3096"/>
              </a:lnSpc>
              <a:spcBef>
                <a:spcPct val="0"/>
              </a:spcBef>
            </a:pPr>
            <a:r>
              <a:rPr lang="en-US" sz="2400">
                <a:solidFill>
                  <a:srgbClr val="004AAD"/>
                </a:solidFill>
                <a:latin typeface="Aileron"/>
              </a:rPr>
              <a:t>Use these official Sustainable Development Goal elements in your Canva presentation.</a:t>
            </a:r>
          </a:p>
        </p:txBody>
      </p:sp>
      <p:sp>
        <p:nvSpPr>
          <p:cNvPr name="TextBox 20" id="20"/>
          <p:cNvSpPr txBox="true"/>
          <p:nvPr/>
        </p:nvSpPr>
        <p:spPr>
          <a:xfrm rot="0">
            <a:off x="2366751" y="2316525"/>
            <a:ext cx="5127036" cy="2681605"/>
          </a:xfrm>
          <a:prstGeom prst="rect">
            <a:avLst/>
          </a:prstGeom>
        </p:spPr>
        <p:txBody>
          <a:bodyPr anchor="t" rtlCol="false" tIns="0" lIns="0" bIns="0" rIns="0">
            <a:spAutoFit/>
          </a:bodyPr>
          <a:lstStyle/>
          <a:p>
            <a:pPr>
              <a:lnSpc>
                <a:spcPts val="7039"/>
              </a:lnSpc>
            </a:pPr>
            <a:r>
              <a:rPr lang="en-US" sz="6399">
                <a:solidFill>
                  <a:srgbClr val="004AAD"/>
                </a:solidFill>
                <a:latin typeface="Aileron Heavy"/>
              </a:rPr>
              <a:t>Free</a:t>
            </a:r>
          </a:p>
          <a:p>
            <a:pPr>
              <a:lnSpc>
                <a:spcPts val="7039"/>
              </a:lnSpc>
            </a:pPr>
            <a:r>
              <a:rPr lang="en-US" sz="6399">
                <a:solidFill>
                  <a:srgbClr val="004AAD"/>
                </a:solidFill>
                <a:latin typeface="Aileron Heavy"/>
              </a:rPr>
              <a:t>Resource</a:t>
            </a:r>
          </a:p>
          <a:p>
            <a:pPr>
              <a:lnSpc>
                <a:spcPts val="7039"/>
              </a:lnSpc>
            </a:pPr>
            <a:r>
              <a:rPr lang="en-US" sz="6399">
                <a:solidFill>
                  <a:srgbClr val="004AAD"/>
                </a:solidFill>
                <a:latin typeface="Aileron Heavy"/>
              </a:rPr>
              <a:t>Page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11771" y="3470049"/>
            <a:ext cx="1205674" cy="1205674"/>
            <a:chOff x="0" y="0"/>
            <a:chExt cx="1607565" cy="1607565"/>
          </a:xfrm>
        </p:grpSpPr>
        <p:grpSp>
          <p:nvGrpSpPr>
            <p:cNvPr name="Group 3" id="3"/>
            <p:cNvGrpSpPr/>
            <p:nvPr/>
          </p:nvGrpSpPr>
          <p:grpSpPr>
            <a:xfrm rot="0">
              <a:off x="0" y="0"/>
              <a:ext cx="1607565" cy="1607565"/>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BDE2"/>
              </a:solidFill>
            </p:spPr>
          </p:sp>
        </p:grpSp>
        <p:sp>
          <p:nvSpPr>
            <p:cNvPr name="Freeform 5" id="5"/>
            <p:cNvSpPr/>
            <p:nvPr/>
          </p:nvSpPr>
          <p:spPr>
            <a:xfrm flipH="false" flipV="false" rot="0">
              <a:off x="501007" y="390566"/>
              <a:ext cx="605550" cy="826433"/>
            </a:xfrm>
            <a:custGeom>
              <a:avLst/>
              <a:gdLst/>
              <a:ahLst/>
              <a:cxnLst/>
              <a:rect r="r" b="b" t="t" l="l"/>
              <a:pathLst>
                <a:path h="826433" w="605550">
                  <a:moveTo>
                    <a:pt x="0" y="0"/>
                  </a:moveTo>
                  <a:lnTo>
                    <a:pt x="605550" y="0"/>
                  </a:lnTo>
                  <a:lnTo>
                    <a:pt x="605550" y="826433"/>
                  </a:lnTo>
                  <a:lnTo>
                    <a:pt x="0" y="826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10469450" y="3470049"/>
            <a:ext cx="1205674" cy="1205674"/>
            <a:chOff x="0" y="0"/>
            <a:chExt cx="1607565" cy="1607565"/>
          </a:xfrm>
        </p:grpSpPr>
        <p:grpSp>
          <p:nvGrpSpPr>
            <p:cNvPr name="Group 7" id="7"/>
            <p:cNvGrpSpPr/>
            <p:nvPr/>
          </p:nvGrpSpPr>
          <p:grpSpPr>
            <a:xfrm rot="0">
              <a:off x="0" y="0"/>
              <a:ext cx="1607565" cy="160756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C30B"/>
              </a:solidFill>
            </p:spPr>
          </p:sp>
        </p:grpSp>
        <p:sp>
          <p:nvSpPr>
            <p:cNvPr name="Freeform 9" id="9"/>
            <p:cNvSpPr/>
            <p:nvPr/>
          </p:nvSpPr>
          <p:spPr>
            <a:xfrm flipH="false" flipV="false" rot="0">
              <a:off x="286019" y="286019"/>
              <a:ext cx="1035526" cy="1035526"/>
            </a:xfrm>
            <a:custGeom>
              <a:avLst/>
              <a:gdLst/>
              <a:ahLst/>
              <a:cxnLst/>
              <a:rect r="r" b="b" t="t" l="l"/>
              <a:pathLst>
                <a:path h="1035526" w="1035526">
                  <a:moveTo>
                    <a:pt x="0" y="0"/>
                  </a:moveTo>
                  <a:lnTo>
                    <a:pt x="1035526" y="0"/>
                  </a:lnTo>
                  <a:lnTo>
                    <a:pt x="1035526" y="1035526"/>
                  </a:lnTo>
                  <a:lnTo>
                    <a:pt x="0" y="1035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0" id="10"/>
          <p:cNvGrpSpPr/>
          <p:nvPr/>
        </p:nvGrpSpPr>
        <p:grpSpPr>
          <a:xfrm rot="0">
            <a:off x="11939243" y="3470049"/>
            <a:ext cx="1205674" cy="1205674"/>
            <a:chOff x="0" y="0"/>
            <a:chExt cx="1607565" cy="1607565"/>
          </a:xfrm>
        </p:grpSpPr>
        <p:grpSp>
          <p:nvGrpSpPr>
            <p:cNvPr name="Group 11" id="11"/>
            <p:cNvGrpSpPr/>
            <p:nvPr/>
          </p:nvGrpSpPr>
          <p:grpSpPr>
            <a:xfrm rot="0">
              <a:off x="0" y="0"/>
              <a:ext cx="1607565" cy="1607565"/>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21942"/>
              </a:solidFill>
            </p:spPr>
          </p:sp>
        </p:grpSp>
        <p:sp>
          <p:nvSpPr>
            <p:cNvPr name="Freeform 13" id="13"/>
            <p:cNvSpPr/>
            <p:nvPr/>
          </p:nvSpPr>
          <p:spPr>
            <a:xfrm flipH="false" flipV="false" rot="0">
              <a:off x="429448" y="387864"/>
              <a:ext cx="748669" cy="796457"/>
            </a:xfrm>
            <a:custGeom>
              <a:avLst/>
              <a:gdLst/>
              <a:ahLst/>
              <a:cxnLst/>
              <a:rect r="r" b="b" t="t" l="l"/>
              <a:pathLst>
                <a:path h="796457" w="748669">
                  <a:moveTo>
                    <a:pt x="0" y="0"/>
                  </a:moveTo>
                  <a:lnTo>
                    <a:pt x="748669" y="0"/>
                  </a:lnTo>
                  <a:lnTo>
                    <a:pt x="748669" y="796457"/>
                  </a:lnTo>
                  <a:lnTo>
                    <a:pt x="0" y="7964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4" id="14"/>
          <p:cNvGrpSpPr/>
          <p:nvPr/>
        </p:nvGrpSpPr>
        <p:grpSpPr>
          <a:xfrm rot="0">
            <a:off x="13502720" y="3470049"/>
            <a:ext cx="1205674" cy="1205674"/>
            <a:chOff x="0" y="0"/>
            <a:chExt cx="1607565" cy="1607565"/>
          </a:xfrm>
        </p:grpSpPr>
        <p:grpSp>
          <p:nvGrpSpPr>
            <p:cNvPr name="Group 15" id="15"/>
            <p:cNvGrpSpPr/>
            <p:nvPr/>
          </p:nvGrpSpPr>
          <p:grpSpPr>
            <a:xfrm rot="0">
              <a:off x="0" y="0"/>
              <a:ext cx="1607565" cy="1607565"/>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D6925"/>
              </a:solidFill>
            </p:spPr>
          </p:sp>
        </p:grpSp>
        <p:sp>
          <p:nvSpPr>
            <p:cNvPr name="Freeform 17" id="17"/>
            <p:cNvSpPr/>
            <p:nvPr/>
          </p:nvSpPr>
          <p:spPr>
            <a:xfrm flipH="false" flipV="false" rot="0">
              <a:off x="416213" y="387864"/>
              <a:ext cx="829134" cy="829134"/>
            </a:xfrm>
            <a:custGeom>
              <a:avLst/>
              <a:gdLst/>
              <a:ahLst/>
              <a:cxnLst/>
              <a:rect r="r" b="b" t="t" l="l"/>
              <a:pathLst>
                <a:path h="829134" w="829134">
                  <a:moveTo>
                    <a:pt x="0" y="0"/>
                  </a:moveTo>
                  <a:lnTo>
                    <a:pt x="829135" y="0"/>
                  </a:lnTo>
                  <a:lnTo>
                    <a:pt x="829135" y="829135"/>
                  </a:lnTo>
                  <a:lnTo>
                    <a:pt x="0" y="8291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8" id="18"/>
          <p:cNvGrpSpPr/>
          <p:nvPr/>
        </p:nvGrpSpPr>
        <p:grpSpPr>
          <a:xfrm rot="0">
            <a:off x="15054784" y="3470049"/>
            <a:ext cx="1205674" cy="1205674"/>
            <a:chOff x="0" y="0"/>
            <a:chExt cx="1607565" cy="1607565"/>
          </a:xfrm>
        </p:grpSpPr>
        <p:grpSp>
          <p:nvGrpSpPr>
            <p:cNvPr name="Group 19" id="19"/>
            <p:cNvGrpSpPr/>
            <p:nvPr/>
          </p:nvGrpSpPr>
          <p:grpSpPr>
            <a:xfrm rot="0">
              <a:off x="0" y="0"/>
              <a:ext cx="1607565" cy="1607565"/>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D1367"/>
              </a:solidFill>
            </p:spPr>
          </p:sp>
        </p:grpSp>
        <p:sp>
          <p:nvSpPr>
            <p:cNvPr name="Freeform 21" id="21"/>
            <p:cNvSpPr/>
            <p:nvPr/>
          </p:nvSpPr>
          <p:spPr>
            <a:xfrm flipH="false" flipV="false" rot="0">
              <a:off x="344508" y="344508"/>
              <a:ext cx="918550" cy="918550"/>
            </a:xfrm>
            <a:custGeom>
              <a:avLst/>
              <a:gdLst/>
              <a:ahLst/>
              <a:cxnLst/>
              <a:rect r="r" b="b" t="t" l="l"/>
              <a:pathLst>
                <a:path h="918550" w="918550">
                  <a:moveTo>
                    <a:pt x="0" y="0"/>
                  </a:moveTo>
                  <a:lnTo>
                    <a:pt x="918549" y="0"/>
                  </a:lnTo>
                  <a:lnTo>
                    <a:pt x="918549" y="918549"/>
                  </a:lnTo>
                  <a:lnTo>
                    <a:pt x="0" y="91854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22" id="22"/>
          <p:cNvGrpSpPr/>
          <p:nvPr/>
        </p:nvGrpSpPr>
        <p:grpSpPr>
          <a:xfrm rot="0">
            <a:off x="8911771" y="5362578"/>
            <a:ext cx="1205674" cy="1205674"/>
            <a:chOff x="0" y="0"/>
            <a:chExt cx="1607565" cy="1607565"/>
          </a:xfrm>
        </p:grpSpPr>
        <p:grpSp>
          <p:nvGrpSpPr>
            <p:cNvPr name="Group 23" id="23"/>
            <p:cNvGrpSpPr/>
            <p:nvPr/>
          </p:nvGrpSpPr>
          <p:grpSpPr>
            <a:xfrm rot="0">
              <a:off x="0" y="0"/>
              <a:ext cx="1607565" cy="1607565"/>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D9D24"/>
              </a:solidFill>
            </p:spPr>
          </p:sp>
        </p:grpSp>
        <p:sp>
          <p:nvSpPr>
            <p:cNvPr name="Freeform 25" id="25"/>
            <p:cNvSpPr/>
            <p:nvPr/>
          </p:nvSpPr>
          <p:spPr>
            <a:xfrm flipH="false" flipV="false" rot="0">
              <a:off x="275149" y="406827"/>
              <a:ext cx="1057266" cy="793911"/>
            </a:xfrm>
            <a:custGeom>
              <a:avLst/>
              <a:gdLst/>
              <a:ahLst/>
              <a:cxnLst/>
              <a:rect r="r" b="b" t="t" l="l"/>
              <a:pathLst>
                <a:path h="793911" w="1057266">
                  <a:moveTo>
                    <a:pt x="0" y="0"/>
                  </a:moveTo>
                  <a:lnTo>
                    <a:pt x="1057267" y="0"/>
                  </a:lnTo>
                  <a:lnTo>
                    <a:pt x="1057267" y="793911"/>
                  </a:lnTo>
                  <a:lnTo>
                    <a:pt x="0" y="79391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grpSp>
        <p:nvGrpSpPr>
          <p:cNvPr name="Group 26" id="26"/>
          <p:cNvGrpSpPr/>
          <p:nvPr/>
        </p:nvGrpSpPr>
        <p:grpSpPr>
          <a:xfrm rot="0">
            <a:off x="10469450" y="5362578"/>
            <a:ext cx="1205674" cy="1205674"/>
            <a:chOff x="0" y="0"/>
            <a:chExt cx="1607565" cy="1607565"/>
          </a:xfrm>
        </p:grpSpPr>
        <p:grpSp>
          <p:nvGrpSpPr>
            <p:cNvPr name="Group 27" id="27"/>
            <p:cNvGrpSpPr/>
            <p:nvPr/>
          </p:nvGrpSpPr>
          <p:grpSpPr>
            <a:xfrm rot="0">
              <a:off x="0" y="0"/>
              <a:ext cx="1607565" cy="1607565"/>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sp>
          <p:nvSpPr>
            <p:cNvPr name="Freeform 29" id="29"/>
            <p:cNvSpPr/>
            <p:nvPr/>
          </p:nvSpPr>
          <p:spPr>
            <a:xfrm flipH="false" flipV="false" rot="0">
              <a:off x="232195" y="515910"/>
              <a:ext cx="1143174" cy="575744"/>
            </a:xfrm>
            <a:custGeom>
              <a:avLst/>
              <a:gdLst/>
              <a:ahLst/>
              <a:cxnLst/>
              <a:rect r="r" b="b" t="t" l="l"/>
              <a:pathLst>
                <a:path h="575744" w="1143174">
                  <a:moveTo>
                    <a:pt x="0" y="0"/>
                  </a:moveTo>
                  <a:lnTo>
                    <a:pt x="1143175" y="0"/>
                  </a:lnTo>
                  <a:lnTo>
                    <a:pt x="1143175" y="575744"/>
                  </a:lnTo>
                  <a:lnTo>
                    <a:pt x="0" y="5757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grpSp>
        <p:nvGrpSpPr>
          <p:cNvPr name="Group 30" id="30"/>
          <p:cNvGrpSpPr/>
          <p:nvPr/>
        </p:nvGrpSpPr>
        <p:grpSpPr>
          <a:xfrm rot="0">
            <a:off x="11939243" y="5362578"/>
            <a:ext cx="1205674" cy="1205674"/>
            <a:chOff x="0" y="0"/>
            <a:chExt cx="1607565" cy="1607565"/>
          </a:xfrm>
        </p:grpSpPr>
        <p:grpSp>
          <p:nvGrpSpPr>
            <p:cNvPr name="Group 31" id="31"/>
            <p:cNvGrpSpPr/>
            <p:nvPr/>
          </p:nvGrpSpPr>
          <p:grpSpPr>
            <a:xfrm rot="0">
              <a:off x="0" y="0"/>
              <a:ext cx="1607565" cy="1607565"/>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F7E44"/>
              </a:solidFill>
            </p:spPr>
          </p:sp>
        </p:grpSp>
        <p:sp>
          <p:nvSpPr>
            <p:cNvPr name="Freeform 33" id="33"/>
            <p:cNvSpPr/>
            <p:nvPr/>
          </p:nvSpPr>
          <p:spPr>
            <a:xfrm flipH="false" flipV="false" rot="0">
              <a:off x="287124" y="539817"/>
              <a:ext cx="1033317" cy="527931"/>
            </a:xfrm>
            <a:custGeom>
              <a:avLst/>
              <a:gdLst/>
              <a:ahLst/>
              <a:cxnLst/>
              <a:rect r="r" b="b" t="t" l="l"/>
              <a:pathLst>
                <a:path h="527931" w="1033317">
                  <a:moveTo>
                    <a:pt x="0" y="0"/>
                  </a:moveTo>
                  <a:lnTo>
                    <a:pt x="1033317" y="0"/>
                  </a:lnTo>
                  <a:lnTo>
                    <a:pt x="1033317" y="527931"/>
                  </a:lnTo>
                  <a:lnTo>
                    <a:pt x="0" y="52793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grpSp>
        <p:nvGrpSpPr>
          <p:cNvPr name="Group 34" id="34"/>
          <p:cNvGrpSpPr/>
          <p:nvPr/>
        </p:nvGrpSpPr>
        <p:grpSpPr>
          <a:xfrm rot="0">
            <a:off x="13502720" y="5362578"/>
            <a:ext cx="1205674" cy="1205674"/>
            <a:chOff x="0" y="0"/>
            <a:chExt cx="1607565" cy="1607565"/>
          </a:xfrm>
        </p:grpSpPr>
        <p:grpSp>
          <p:nvGrpSpPr>
            <p:cNvPr name="Group 35" id="35"/>
            <p:cNvGrpSpPr/>
            <p:nvPr/>
          </p:nvGrpSpPr>
          <p:grpSpPr>
            <a:xfrm rot="0">
              <a:off x="0" y="0"/>
              <a:ext cx="1607565" cy="1607565"/>
              <a:chOff x="0" y="0"/>
              <a:chExt cx="6350000" cy="6350000"/>
            </a:xfrm>
          </p:grpSpPr>
          <p:sp>
            <p:nvSpPr>
              <p:cNvPr name="Freeform 36" id="3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A97D9"/>
              </a:solidFill>
            </p:spPr>
          </p:sp>
        </p:grpSp>
        <p:sp>
          <p:nvSpPr>
            <p:cNvPr name="Freeform 37" id="37"/>
            <p:cNvSpPr/>
            <p:nvPr/>
          </p:nvSpPr>
          <p:spPr>
            <a:xfrm flipH="false" flipV="false" rot="0">
              <a:off x="389215" y="451777"/>
              <a:ext cx="829134" cy="704010"/>
            </a:xfrm>
            <a:custGeom>
              <a:avLst/>
              <a:gdLst/>
              <a:ahLst/>
              <a:cxnLst/>
              <a:rect r="r" b="b" t="t" l="l"/>
              <a:pathLst>
                <a:path h="704010" w="829134">
                  <a:moveTo>
                    <a:pt x="0" y="0"/>
                  </a:moveTo>
                  <a:lnTo>
                    <a:pt x="829135" y="0"/>
                  </a:lnTo>
                  <a:lnTo>
                    <a:pt x="829135" y="704011"/>
                  </a:lnTo>
                  <a:lnTo>
                    <a:pt x="0" y="70401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grpSp>
        <p:nvGrpSpPr>
          <p:cNvPr name="Group 38" id="38"/>
          <p:cNvGrpSpPr/>
          <p:nvPr/>
        </p:nvGrpSpPr>
        <p:grpSpPr>
          <a:xfrm rot="0">
            <a:off x="15054784" y="5362578"/>
            <a:ext cx="1205674" cy="1205674"/>
            <a:chOff x="0" y="0"/>
            <a:chExt cx="1607565" cy="1607565"/>
          </a:xfrm>
        </p:grpSpPr>
        <p:grpSp>
          <p:nvGrpSpPr>
            <p:cNvPr name="Group 39" id="39"/>
            <p:cNvGrpSpPr/>
            <p:nvPr/>
          </p:nvGrpSpPr>
          <p:grpSpPr>
            <a:xfrm rot="0">
              <a:off x="0" y="0"/>
              <a:ext cx="1607565" cy="1607565"/>
              <a:chOff x="0" y="0"/>
              <a:chExt cx="6350000" cy="6350000"/>
            </a:xfrm>
          </p:grpSpPr>
          <p:sp>
            <p:nvSpPr>
              <p:cNvPr name="Freeform 40" id="4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6C02B"/>
              </a:solidFill>
            </p:spPr>
          </p:sp>
        </p:grpSp>
        <p:sp>
          <p:nvSpPr>
            <p:cNvPr name="Freeform 41" id="41"/>
            <p:cNvSpPr/>
            <p:nvPr/>
          </p:nvSpPr>
          <p:spPr>
            <a:xfrm flipH="false" flipV="false" rot="0">
              <a:off x="401891" y="407006"/>
              <a:ext cx="803782" cy="793552"/>
            </a:xfrm>
            <a:custGeom>
              <a:avLst/>
              <a:gdLst/>
              <a:ahLst/>
              <a:cxnLst/>
              <a:rect r="r" b="b" t="t" l="l"/>
              <a:pathLst>
                <a:path h="793552" w="803782">
                  <a:moveTo>
                    <a:pt x="0" y="0"/>
                  </a:moveTo>
                  <a:lnTo>
                    <a:pt x="803783" y="0"/>
                  </a:lnTo>
                  <a:lnTo>
                    <a:pt x="803783" y="793553"/>
                  </a:lnTo>
                  <a:lnTo>
                    <a:pt x="0" y="79355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grpSp>
        <p:nvGrpSpPr>
          <p:cNvPr name="Group 42" id="42"/>
          <p:cNvGrpSpPr/>
          <p:nvPr/>
        </p:nvGrpSpPr>
        <p:grpSpPr>
          <a:xfrm rot="0">
            <a:off x="8911771" y="6985343"/>
            <a:ext cx="1205674" cy="1205674"/>
            <a:chOff x="0" y="0"/>
            <a:chExt cx="1607565" cy="1607565"/>
          </a:xfrm>
        </p:grpSpPr>
        <p:grpSp>
          <p:nvGrpSpPr>
            <p:cNvPr name="Group 43" id="43"/>
            <p:cNvGrpSpPr/>
            <p:nvPr/>
          </p:nvGrpSpPr>
          <p:grpSpPr>
            <a:xfrm rot="0">
              <a:off x="0" y="0"/>
              <a:ext cx="1607565" cy="1607565"/>
              <a:chOff x="0" y="0"/>
              <a:chExt cx="6350000" cy="6350000"/>
            </a:xfrm>
          </p:grpSpPr>
          <p:sp>
            <p:nvSpPr>
              <p:cNvPr name="Freeform 44" id="4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689D"/>
              </a:solidFill>
            </p:spPr>
          </p:sp>
        </p:grpSp>
        <p:sp>
          <p:nvSpPr>
            <p:cNvPr name="Freeform 45" id="45"/>
            <p:cNvSpPr/>
            <p:nvPr/>
          </p:nvSpPr>
          <p:spPr>
            <a:xfrm flipH="false" flipV="false" rot="0">
              <a:off x="408511" y="414979"/>
              <a:ext cx="790544" cy="777607"/>
            </a:xfrm>
            <a:custGeom>
              <a:avLst/>
              <a:gdLst/>
              <a:ahLst/>
              <a:cxnLst/>
              <a:rect r="r" b="b" t="t" l="l"/>
              <a:pathLst>
                <a:path h="777607" w="790544">
                  <a:moveTo>
                    <a:pt x="0" y="0"/>
                  </a:moveTo>
                  <a:lnTo>
                    <a:pt x="790543" y="0"/>
                  </a:lnTo>
                  <a:lnTo>
                    <a:pt x="790543" y="777607"/>
                  </a:lnTo>
                  <a:lnTo>
                    <a:pt x="0" y="77760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grpSp>
      <p:grpSp>
        <p:nvGrpSpPr>
          <p:cNvPr name="Group 46" id="46"/>
          <p:cNvGrpSpPr/>
          <p:nvPr/>
        </p:nvGrpSpPr>
        <p:grpSpPr>
          <a:xfrm rot="0">
            <a:off x="10469450" y="6985343"/>
            <a:ext cx="1205674" cy="1205674"/>
            <a:chOff x="0" y="0"/>
            <a:chExt cx="1607565" cy="1607565"/>
          </a:xfrm>
        </p:grpSpPr>
        <p:grpSp>
          <p:nvGrpSpPr>
            <p:cNvPr name="Group 47" id="47"/>
            <p:cNvGrpSpPr/>
            <p:nvPr/>
          </p:nvGrpSpPr>
          <p:grpSpPr>
            <a:xfrm rot="0">
              <a:off x="0" y="0"/>
              <a:ext cx="1607565" cy="1607565"/>
              <a:chOff x="0" y="0"/>
              <a:chExt cx="6350000" cy="6350000"/>
            </a:xfrm>
          </p:grpSpPr>
          <p:sp>
            <p:nvSpPr>
              <p:cNvPr name="Freeform 48" id="4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486A"/>
              </a:solidFill>
            </p:spPr>
          </p:sp>
        </p:grpSp>
        <p:sp>
          <p:nvSpPr>
            <p:cNvPr name="Freeform 49" id="49"/>
            <p:cNvSpPr/>
            <p:nvPr/>
          </p:nvSpPr>
          <p:spPr>
            <a:xfrm flipH="false" flipV="false" rot="0">
              <a:off x="419622" y="429401"/>
              <a:ext cx="768320" cy="748763"/>
            </a:xfrm>
            <a:custGeom>
              <a:avLst/>
              <a:gdLst/>
              <a:ahLst/>
              <a:cxnLst/>
              <a:rect r="r" b="b" t="t" l="l"/>
              <a:pathLst>
                <a:path h="748763" w="768320">
                  <a:moveTo>
                    <a:pt x="0" y="0"/>
                  </a:moveTo>
                  <a:lnTo>
                    <a:pt x="768320" y="0"/>
                  </a:lnTo>
                  <a:lnTo>
                    <a:pt x="768320" y="748763"/>
                  </a:lnTo>
                  <a:lnTo>
                    <a:pt x="0" y="748763"/>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grpSp>
      <p:grpSp>
        <p:nvGrpSpPr>
          <p:cNvPr name="Group 50" id="50"/>
          <p:cNvGrpSpPr/>
          <p:nvPr/>
        </p:nvGrpSpPr>
        <p:grpSpPr>
          <a:xfrm rot="0">
            <a:off x="11939243" y="1805244"/>
            <a:ext cx="1205674" cy="1205674"/>
            <a:chOff x="0" y="0"/>
            <a:chExt cx="1607565" cy="1607565"/>
          </a:xfrm>
        </p:grpSpPr>
        <p:grpSp>
          <p:nvGrpSpPr>
            <p:cNvPr name="Group 51" id="51"/>
            <p:cNvGrpSpPr/>
            <p:nvPr/>
          </p:nvGrpSpPr>
          <p:grpSpPr>
            <a:xfrm rot="0">
              <a:off x="0" y="0"/>
              <a:ext cx="1607565" cy="1607565"/>
              <a:chOff x="0" y="0"/>
              <a:chExt cx="6350000" cy="6350000"/>
            </a:xfrm>
          </p:grpSpPr>
          <p:sp>
            <p:nvSpPr>
              <p:cNvPr name="Freeform 52" id="5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9F38"/>
              </a:solidFill>
            </p:spPr>
          </p:sp>
        </p:grpSp>
        <p:sp>
          <p:nvSpPr>
            <p:cNvPr name="Freeform 53" id="53"/>
            <p:cNvSpPr/>
            <p:nvPr/>
          </p:nvSpPr>
          <p:spPr>
            <a:xfrm flipH="false" flipV="false" rot="0">
              <a:off x="263670" y="433663"/>
              <a:ext cx="1080224" cy="760085"/>
            </a:xfrm>
            <a:custGeom>
              <a:avLst/>
              <a:gdLst/>
              <a:ahLst/>
              <a:cxnLst/>
              <a:rect r="r" b="b" t="t" l="l"/>
              <a:pathLst>
                <a:path h="760085" w="1080224">
                  <a:moveTo>
                    <a:pt x="0" y="0"/>
                  </a:moveTo>
                  <a:lnTo>
                    <a:pt x="1080225" y="0"/>
                  </a:lnTo>
                  <a:lnTo>
                    <a:pt x="1080225" y="760085"/>
                  </a:lnTo>
                  <a:lnTo>
                    <a:pt x="0" y="76008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grpSp>
      <p:grpSp>
        <p:nvGrpSpPr>
          <p:cNvPr name="Group 54" id="54"/>
          <p:cNvGrpSpPr/>
          <p:nvPr/>
        </p:nvGrpSpPr>
        <p:grpSpPr>
          <a:xfrm rot="0">
            <a:off x="13502720" y="1805244"/>
            <a:ext cx="1205674" cy="1205674"/>
            <a:chOff x="0" y="0"/>
            <a:chExt cx="1607565" cy="1607565"/>
          </a:xfrm>
        </p:grpSpPr>
        <p:grpSp>
          <p:nvGrpSpPr>
            <p:cNvPr name="Group 55" id="55"/>
            <p:cNvGrpSpPr/>
            <p:nvPr/>
          </p:nvGrpSpPr>
          <p:grpSpPr>
            <a:xfrm rot="0">
              <a:off x="0" y="0"/>
              <a:ext cx="1607565" cy="1607565"/>
              <a:chOff x="0" y="0"/>
              <a:chExt cx="6350000" cy="6350000"/>
            </a:xfrm>
          </p:grpSpPr>
          <p:sp>
            <p:nvSpPr>
              <p:cNvPr name="Freeform 56" id="5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5192D"/>
              </a:solidFill>
            </p:spPr>
          </p:sp>
        </p:grpSp>
        <p:sp>
          <p:nvSpPr>
            <p:cNvPr name="Freeform 57" id="57"/>
            <p:cNvSpPr/>
            <p:nvPr/>
          </p:nvSpPr>
          <p:spPr>
            <a:xfrm flipH="false" flipV="false" rot="0">
              <a:off x="362217" y="445713"/>
              <a:ext cx="883131" cy="716139"/>
            </a:xfrm>
            <a:custGeom>
              <a:avLst/>
              <a:gdLst/>
              <a:ahLst/>
              <a:cxnLst/>
              <a:rect r="r" b="b" t="t" l="l"/>
              <a:pathLst>
                <a:path h="716139" w="883131">
                  <a:moveTo>
                    <a:pt x="0" y="0"/>
                  </a:moveTo>
                  <a:lnTo>
                    <a:pt x="883131" y="0"/>
                  </a:lnTo>
                  <a:lnTo>
                    <a:pt x="883131" y="716139"/>
                  </a:lnTo>
                  <a:lnTo>
                    <a:pt x="0" y="71613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grpSp>
      <p:grpSp>
        <p:nvGrpSpPr>
          <p:cNvPr name="Group 58" id="58"/>
          <p:cNvGrpSpPr/>
          <p:nvPr/>
        </p:nvGrpSpPr>
        <p:grpSpPr>
          <a:xfrm rot="0">
            <a:off x="15054784" y="1805244"/>
            <a:ext cx="1205674" cy="1205674"/>
            <a:chOff x="0" y="0"/>
            <a:chExt cx="1607565" cy="1607565"/>
          </a:xfrm>
        </p:grpSpPr>
        <p:grpSp>
          <p:nvGrpSpPr>
            <p:cNvPr name="Group 59" id="59"/>
            <p:cNvGrpSpPr/>
            <p:nvPr/>
          </p:nvGrpSpPr>
          <p:grpSpPr>
            <a:xfrm rot="0">
              <a:off x="0" y="0"/>
              <a:ext cx="1607565" cy="1607565"/>
              <a:chOff x="0" y="0"/>
              <a:chExt cx="6350000" cy="6350000"/>
            </a:xfrm>
          </p:grpSpPr>
          <p:sp>
            <p:nvSpPr>
              <p:cNvPr name="Freeform 60" id="6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3A21"/>
              </a:solidFill>
            </p:spPr>
          </p:sp>
        </p:grpSp>
        <p:sp>
          <p:nvSpPr>
            <p:cNvPr name="Freeform 61" id="61"/>
            <p:cNvSpPr/>
            <p:nvPr/>
          </p:nvSpPr>
          <p:spPr>
            <a:xfrm flipH="false" flipV="false" rot="0">
              <a:off x="462249" y="344508"/>
              <a:ext cx="683067" cy="918550"/>
            </a:xfrm>
            <a:custGeom>
              <a:avLst/>
              <a:gdLst/>
              <a:ahLst/>
              <a:cxnLst/>
              <a:rect r="r" b="b" t="t" l="l"/>
              <a:pathLst>
                <a:path h="918550" w="683067">
                  <a:moveTo>
                    <a:pt x="0" y="0"/>
                  </a:moveTo>
                  <a:lnTo>
                    <a:pt x="683067" y="0"/>
                  </a:lnTo>
                  <a:lnTo>
                    <a:pt x="683067" y="918549"/>
                  </a:lnTo>
                  <a:lnTo>
                    <a:pt x="0" y="918549"/>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grpSp>
      <p:grpSp>
        <p:nvGrpSpPr>
          <p:cNvPr name="Group 62" id="62"/>
          <p:cNvGrpSpPr/>
          <p:nvPr/>
        </p:nvGrpSpPr>
        <p:grpSpPr>
          <a:xfrm rot="0">
            <a:off x="10469450" y="1805244"/>
            <a:ext cx="1205674" cy="1205674"/>
            <a:chOff x="0" y="0"/>
            <a:chExt cx="1607565" cy="1607565"/>
          </a:xfrm>
        </p:grpSpPr>
        <p:grpSp>
          <p:nvGrpSpPr>
            <p:cNvPr name="Group 63" id="63"/>
            <p:cNvGrpSpPr/>
            <p:nvPr/>
          </p:nvGrpSpPr>
          <p:grpSpPr>
            <a:xfrm rot="0">
              <a:off x="0" y="0"/>
              <a:ext cx="1607565" cy="1607565"/>
              <a:chOff x="0" y="0"/>
              <a:chExt cx="6350000" cy="6350000"/>
            </a:xfrm>
          </p:grpSpPr>
          <p:sp>
            <p:nvSpPr>
              <p:cNvPr name="Freeform 64" id="6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DA63A"/>
              </a:solidFill>
            </p:spPr>
          </p:sp>
        </p:grpSp>
        <p:sp>
          <p:nvSpPr>
            <p:cNvPr name="Freeform 65" id="65"/>
            <p:cNvSpPr/>
            <p:nvPr/>
          </p:nvSpPr>
          <p:spPr>
            <a:xfrm flipH="false" flipV="false" rot="0">
              <a:off x="344508" y="413816"/>
              <a:ext cx="918550" cy="779932"/>
            </a:xfrm>
            <a:custGeom>
              <a:avLst/>
              <a:gdLst/>
              <a:ahLst/>
              <a:cxnLst/>
              <a:rect r="r" b="b" t="t" l="l"/>
              <a:pathLst>
                <a:path h="779932" w="918550">
                  <a:moveTo>
                    <a:pt x="0" y="0"/>
                  </a:moveTo>
                  <a:lnTo>
                    <a:pt x="918549" y="0"/>
                  </a:lnTo>
                  <a:lnTo>
                    <a:pt x="918549" y="779932"/>
                  </a:lnTo>
                  <a:lnTo>
                    <a:pt x="0" y="77993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grpSp>
      <p:grpSp>
        <p:nvGrpSpPr>
          <p:cNvPr name="Group 66" id="66"/>
          <p:cNvGrpSpPr/>
          <p:nvPr/>
        </p:nvGrpSpPr>
        <p:grpSpPr>
          <a:xfrm rot="0">
            <a:off x="8911771" y="1805244"/>
            <a:ext cx="1205674" cy="1205674"/>
            <a:chOff x="0" y="0"/>
            <a:chExt cx="1607565" cy="1607565"/>
          </a:xfrm>
        </p:grpSpPr>
        <p:grpSp>
          <p:nvGrpSpPr>
            <p:cNvPr name="Group 67" id="67"/>
            <p:cNvGrpSpPr/>
            <p:nvPr/>
          </p:nvGrpSpPr>
          <p:grpSpPr>
            <a:xfrm rot="0">
              <a:off x="0" y="0"/>
              <a:ext cx="1607565" cy="1607565"/>
              <a:chOff x="0" y="0"/>
              <a:chExt cx="6350000" cy="6350000"/>
            </a:xfrm>
          </p:grpSpPr>
          <p:sp>
            <p:nvSpPr>
              <p:cNvPr name="Freeform 68" id="6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5243B"/>
              </a:solidFill>
            </p:spPr>
          </p:sp>
        </p:grpSp>
        <p:sp>
          <p:nvSpPr>
            <p:cNvPr name="Freeform 69" id="69"/>
            <p:cNvSpPr/>
            <p:nvPr/>
          </p:nvSpPr>
          <p:spPr>
            <a:xfrm flipH="false" flipV="false" rot="0">
              <a:off x="228105" y="556764"/>
              <a:ext cx="1151356" cy="494036"/>
            </a:xfrm>
            <a:custGeom>
              <a:avLst/>
              <a:gdLst/>
              <a:ahLst/>
              <a:cxnLst/>
              <a:rect r="r" b="b" t="t" l="l"/>
              <a:pathLst>
                <a:path h="494036" w="1151356">
                  <a:moveTo>
                    <a:pt x="0" y="0"/>
                  </a:moveTo>
                  <a:lnTo>
                    <a:pt x="1151355" y="0"/>
                  </a:lnTo>
                  <a:lnTo>
                    <a:pt x="1151355" y="494036"/>
                  </a:lnTo>
                  <a:lnTo>
                    <a:pt x="0" y="494036"/>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grpSp>
      <p:sp>
        <p:nvSpPr>
          <p:cNvPr name="TextBox 70" id="70"/>
          <p:cNvSpPr txBox="true"/>
          <p:nvPr/>
        </p:nvSpPr>
        <p:spPr>
          <a:xfrm rot="0">
            <a:off x="2366751" y="7275429"/>
            <a:ext cx="4303017" cy="1163193"/>
          </a:xfrm>
          <a:prstGeom prst="rect">
            <a:avLst/>
          </a:prstGeom>
        </p:spPr>
        <p:txBody>
          <a:bodyPr anchor="t" rtlCol="false" tIns="0" lIns="0" bIns="0" rIns="0">
            <a:spAutoFit/>
          </a:bodyPr>
          <a:lstStyle/>
          <a:p>
            <a:pPr>
              <a:lnSpc>
                <a:spcPts val="3096"/>
              </a:lnSpc>
              <a:spcBef>
                <a:spcPct val="0"/>
              </a:spcBef>
            </a:pPr>
            <a:r>
              <a:rPr lang="en-US" sz="2400">
                <a:solidFill>
                  <a:srgbClr val="004AAD"/>
                </a:solidFill>
                <a:latin typeface="Aileron"/>
              </a:rPr>
              <a:t>Use these official Sustainable Development Goal elements in your Canva presentation.</a:t>
            </a:r>
          </a:p>
        </p:txBody>
      </p:sp>
      <p:sp>
        <p:nvSpPr>
          <p:cNvPr name="TextBox 71" id="71"/>
          <p:cNvSpPr txBox="true"/>
          <p:nvPr/>
        </p:nvSpPr>
        <p:spPr>
          <a:xfrm rot="0">
            <a:off x="2366751" y="2316525"/>
            <a:ext cx="5127036" cy="2681605"/>
          </a:xfrm>
          <a:prstGeom prst="rect">
            <a:avLst/>
          </a:prstGeom>
        </p:spPr>
        <p:txBody>
          <a:bodyPr anchor="t" rtlCol="false" tIns="0" lIns="0" bIns="0" rIns="0">
            <a:spAutoFit/>
          </a:bodyPr>
          <a:lstStyle/>
          <a:p>
            <a:pPr>
              <a:lnSpc>
                <a:spcPts val="7039"/>
              </a:lnSpc>
            </a:pPr>
            <a:r>
              <a:rPr lang="en-US" sz="6399">
                <a:solidFill>
                  <a:srgbClr val="004AAD"/>
                </a:solidFill>
                <a:latin typeface="Aileron Heavy"/>
              </a:rPr>
              <a:t>Free</a:t>
            </a:r>
          </a:p>
          <a:p>
            <a:pPr>
              <a:lnSpc>
                <a:spcPts val="7039"/>
              </a:lnSpc>
            </a:pPr>
            <a:r>
              <a:rPr lang="en-US" sz="6399">
                <a:solidFill>
                  <a:srgbClr val="004AAD"/>
                </a:solidFill>
                <a:latin typeface="Aileron Heavy"/>
              </a:rPr>
              <a:t>Resource</a:t>
            </a:r>
          </a:p>
          <a:p>
            <a:pPr>
              <a:lnSpc>
                <a:spcPts val="7039"/>
              </a:lnSpc>
            </a:pPr>
            <a:r>
              <a:rPr lang="en-US" sz="6399">
                <a:solidFill>
                  <a:srgbClr val="004AAD"/>
                </a:solidFill>
                <a:latin typeface="Aileron Heavy"/>
              </a:rPr>
              <a:t>Page</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56C02B"/>
        </a:solidFill>
      </p:bgPr>
    </p:bg>
    <p:spTree>
      <p:nvGrpSpPr>
        <p:cNvPr id="1" name=""/>
        <p:cNvGrpSpPr/>
        <p:nvPr/>
      </p:nvGrpSpPr>
      <p:grpSpPr>
        <a:xfrm>
          <a:off x="0" y="0"/>
          <a:ext cx="0" cy="0"/>
          <a:chOff x="0" y="0"/>
          <a:chExt cx="0" cy="0"/>
        </a:xfrm>
      </p:grpSpPr>
      <p:sp>
        <p:nvSpPr>
          <p:cNvPr name="TextBox 2" id="2"/>
          <p:cNvSpPr txBox="true"/>
          <p:nvPr/>
        </p:nvSpPr>
        <p:spPr>
          <a:xfrm rot="0">
            <a:off x="1674516" y="2024816"/>
            <a:ext cx="7108976" cy="1127760"/>
          </a:xfrm>
          <a:prstGeom prst="rect">
            <a:avLst/>
          </a:prstGeom>
        </p:spPr>
        <p:txBody>
          <a:bodyPr anchor="t" rtlCol="false" tIns="0" lIns="0" bIns="0" rIns="0">
            <a:spAutoFit/>
          </a:bodyPr>
          <a:lstStyle/>
          <a:p>
            <a:pPr>
              <a:lnSpc>
                <a:spcPts val="7560"/>
              </a:lnSpc>
            </a:pPr>
            <a:r>
              <a:rPr lang="en-US" sz="7200">
                <a:solidFill>
                  <a:srgbClr val="004AAD"/>
                </a:solidFill>
                <a:latin typeface="Kollektif Bold"/>
              </a:rPr>
              <a:t>Report Outline</a:t>
            </a:r>
          </a:p>
        </p:txBody>
      </p:sp>
      <p:sp>
        <p:nvSpPr>
          <p:cNvPr name="TextBox 3" id="3"/>
          <p:cNvSpPr txBox="true"/>
          <p:nvPr/>
        </p:nvSpPr>
        <p:spPr>
          <a:xfrm rot="0">
            <a:off x="9284282" y="2276914"/>
            <a:ext cx="1684388" cy="330832"/>
          </a:xfrm>
          <a:prstGeom prst="rect">
            <a:avLst/>
          </a:prstGeom>
        </p:spPr>
        <p:txBody>
          <a:bodyPr anchor="t" rtlCol="false" tIns="0" lIns="0" bIns="0" rIns="0">
            <a:spAutoFit/>
          </a:bodyPr>
          <a:lstStyle/>
          <a:p>
            <a:pPr algn="l" marL="0" indent="0" lvl="0">
              <a:lnSpc>
                <a:spcPts val="2765"/>
              </a:lnSpc>
              <a:spcBef>
                <a:spcPct val="0"/>
              </a:spcBef>
            </a:pPr>
            <a:r>
              <a:rPr lang="en-US" sz="1975" spc="118">
                <a:solidFill>
                  <a:srgbClr val="004AAD"/>
                </a:solidFill>
                <a:latin typeface="Aileron Ultra-Bold"/>
              </a:rPr>
              <a:t>PART 1</a:t>
            </a:r>
          </a:p>
        </p:txBody>
      </p:sp>
      <p:sp>
        <p:nvSpPr>
          <p:cNvPr name="TextBox 4" id="4"/>
          <p:cNvSpPr txBox="true"/>
          <p:nvPr/>
        </p:nvSpPr>
        <p:spPr>
          <a:xfrm rot="0">
            <a:off x="11449238" y="2217173"/>
            <a:ext cx="5341651" cy="349250"/>
          </a:xfrm>
          <a:prstGeom prst="rect">
            <a:avLst/>
          </a:prstGeom>
        </p:spPr>
        <p:txBody>
          <a:bodyPr anchor="t" rtlCol="false" tIns="0" lIns="0" bIns="0" rIns="0">
            <a:spAutoFit/>
          </a:bodyPr>
          <a:lstStyle/>
          <a:p>
            <a:pPr algn="l" marL="0" indent="0" lvl="0">
              <a:lnSpc>
                <a:spcPts val="2800"/>
              </a:lnSpc>
              <a:spcBef>
                <a:spcPct val="0"/>
              </a:spcBef>
            </a:pPr>
            <a:r>
              <a:rPr lang="en-US" sz="2000" spc="40">
                <a:solidFill>
                  <a:srgbClr val="004AAD"/>
                </a:solidFill>
                <a:latin typeface="Aileron"/>
              </a:rPr>
              <a:t>Introduction</a:t>
            </a:r>
          </a:p>
        </p:txBody>
      </p:sp>
      <p:sp>
        <p:nvSpPr>
          <p:cNvPr name="TextBox 5" id="5"/>
          <p:cNvSpPr txBox="true"/>
          <p:nvPr/>
        </p:nvSpPr>
        <p:spPr>
          <a:xfrm rot="0">
            <a:off x="9284282" y="3152408"/>
            <a:ext cx="1684388" cy="330832"/>
          </a:xfrm>
          <a:prstGeom prst="rect">
            <a:avLst/>
          </a:prstGeom>
        </p:spPr>
        <p:txBody>
          <a:bodyPr anchor="t" rtlCol="false" tIns="0" lIns="0" bIns="0" rIns="0">
            <a:spAutoFit/>
          </a:bodyPr>
          <a:lstStyle/>
          <a:p>
            <a:pPr algn="l" marL="0" indent="0" lvl="0">
              <a:lnSpc>
                <a:spcPts val="2765"/>
              </a:lnSpc>
              <a:spcBef>
                <a:spcPct val="0"/>
              </a:spcBef>
            </a:pPr>
            <a:r>
              <a:rPr lang="en-US" sz="1975" spc="118">
                <a:solidFill>
                  <a:srgbClr val="004AAD"/>
                </a:solidFill>
                <a:latin typeface="Aileron Ultra-Bold"/>
              </a:rPr>
              <a:t>PART 2</a:t>
            </a:r>
          </a:p>
        </p:txBody>
      </p:sp>
      <p:sp>
        <p:nvSpPr>
          <p:cNvPr name="TextBox 6" id="6"/>
          <p:cNvSpPr txBox="true"/>
          <p:nvPr/>
        </p:nvSpPr>
        <p:spPr>
          <a:xfrm rot="0">
            <a:off x="11449238" y="3184206"/>
            <a:ext cx="5341651" cy="349250"/>
          </a:xfrm>
          <a:prstGeom prst="rect">
            <a:avLst/>
          </a:prstGeom>
        </p:spPr>
        <p:txBody>
          <a:bodyPr anchor="t" rtlCol="false" tIns="0" lIns="0" bIns="0" rIns="0">
            <a:spAutoFit/>
          </a:bodyPr>
          <a:lstStyle/>
          <a:p>
            <a:pPr algn="l" marL="0" indent="0" lvl="0">
              <a:lnSpc>
                <a:spcPts val="2800"/>
              </a:lnSpc>
              <a:spcBef>
                <a:spcPct val="0"/>
              </a:spcBef>
            </a:pPr>
            <a:r>
              <a:rPr lang="en-US" sz="2000" spc="40">
                <a:solidFill>
                  <a:srgbClr val="004AAD"/>
                </a:solidFill>
                <a:latin typeface="Aileron"/>
              </a:rPr>
              <a:t>Message from our Leaders</a:t>
            </a:r>
          </a:p>
        </p:txBody>
      </p:sp>
      <p:sp>
        <p:nvSpPr>
          <p:cNvPr name="TextBox 7" id="7"/>
          <p:cNvSpPr txBox="true"/>
          <p:nvPr/>
        </p:nvSpPr>
        <p:spPr>
          <a:xfrm rot="0">
            <a:off x="9284282" y="4111856"/>
            <a:ext cx="1684388" cy="330832"/>
          </a:xfrm>
          <a:prstGeom prst="rect">
            <a:avLst/>
          </a:prstGeom>
        </p:spPr>
        <p:txBody>
          <a:bodyPr anchor="t" rtlCol="false" tIns="0" lIns="0" bIns="0" rIns="0">
            <a:spAutoFit/>
          </a:bodyPr>
          <a:lstStyle/>
          <a:p>
            <a:pPr algn="l" marL="0" indent="0" lvl="0">
              <a:lnSpc>
                <a:spcPts val="2765"/>
              </a:lnSpc>
              <a:spcBef>
                <a:spcPct val="0"/>
              </a:spcBef>
            </a:pPr>
            <a:r>
              <a:rPr lang="en-US" sz="1975" spc="118">
                <a:solidFill>
                  <a:srgbClr val="004AAD"/>
                </a:solidFill>
                <a:latin typeface="Aileron Ultra-Bold"/>
              </a:rPr>
              <a:t>PART 3</a:t>
            </a:r>
          </a:p>
        </p:txBody>
      </p:sp>
      <p:sp>
        <p:nvSpPr>
          <p:cNvPr name="TextBox 8" id="8"/>
          <p:cNvSpPr txBox="true"/>
          <p:nvPr/>
        </p:nvSpPr>
        <p:spPr>
          <a:xfrm rot="0">
            <a:off x="11449238" y="4143655"/>
            <a:ext cx="5341651" cy="349250"/>
          </a:xfrm>
          <a:prstGeom prst="rect">
            <a:avLst/>
          </a:prstGeom>
        </p:spPr>
        <p:txBody>
          <a:bodyPr anchor="t" rtlCol="false" tIns="0" lIns="0" bIns="0" rIns="0">
            <a:spAutoFit/>
          </a:bodyPr>
          <a:lstStyle/>
          <a:p>
            <a:pPr algn="l" marL="0" indent="0" lvl="0">
              <a:lnSpc>
                <a:spcPts val="2800"/>
              </a:lnSpc>
              <a:spcBef>
                <a:spcPct val="0"/>
              </a:spcBef>
            </a:pPr>
            <a:r>
              <a:rPr lang="en-US" sz="2000" spc="40">
                <a:solidFill>
                  <a:srgbClr val="004AAD"/>
                </a:solidFill>
                <a:latin typeface="Aileron"/>
              </a:rPr>
              <a:t>Priority SDGs</a:t>
            </a:r>
          </a:p>
        </p:txBody>
      </p:sp>
      <p:sp>
        <p:nvSpPr>
          <p:cNvPr name="TextBox 9" id="9"/>
          <p:cNvSpPr txBox="true"/>
          <p:nvPr/>
        </p:nvSpPr>
        <p:spPr>
          <a:xfrm rot="0">
            <a:off x="9284282" y="5040395"/>
            <a:ext cx="1684388" cy="330832"/>
          </a:xfrm>
          <a:prstGeom prst="rect">
            <a:avLst/>
          </a:prstGeom>
        </p:spPr>
        <p:txBody>
          <a:bodyPr anchor="t" rtlCol="false" tIns="0" lIns="0" bIns="0" rIns="0">
            <a:spAutoFit/>
          </a:bodyPr>
          <a:lstStyle/>
          <a:p>
            <a:pPr algn="l" marL="0" indent="0" lvl="0">
              <a:lnSpc>
                <a:spcPts val="2765"/>
              </a:lnSpc>
              <a:spcBef>
                <a:spcPct val="0"/>
              </a:spcBef>
            </a:pPr>
            <a:r>
              <a:rPr lang="en-US" sz="1975" spc="118">
                <a:solidFill>
                  <a:srgbClr val="004AAD"/>
                </a:solidFill>
                <a:latin typeface="Aileron Ultra-Bold"/>
              </a:rPr>
              <a:t>PART 4</a:t>
            </a:r>
          </a:p>
        </p:txBody>
      </p:sp>
      <p:sp>
        <p:nvSpPr>
          <p:cNvPr name="TextBox 10" id="10"/>
          <p:cNvSpPr txBox="true"/>
          <p:nvPr/>
        </p:nvSpPr>
        <p:spPr>
          <a:xfrm rot="0">
            <a:off x="11449238" y="5072194"/>
            <a:ext cx="5341651" cy="349250"/>
          </a:xfrm>
          <a:prstGeom prst="rect">
            <a:avLst/>
          </a:prstGeom>
        </p:spPr>
        <p:txBody>
          <a:bodyPr anchor="t" rtlCol="false" tIns="0" lIns="0" bIns="0" rIns="0">
            <a:spAutoFit/>
          </a:bodyPr>
          <a:lstStyle/>
          <a:p>
            <a:pPr algn="l" marL="0" indent="0" lvl="0">
              <a:lnSpc>
                <a:spcPts val="2800"/>
              </a:lnSpc>
              <a:spcBef>
                <a:spcPct val="0"/>
              </a:spcBef>
            </a:pPr>
            <a:r>
              <a:rPr lang="en-US" sz="2000" spc="40">
                <a:solidFill>
                  <a:srgbClr val="004AAD"/>
                </a:solidFill>
                <a:latin typeface="Aileron"/>
              </a:rPr>
              <a:t>Measuring Progress</a:t>
            </a:r>
          </a:p>
        </p:txBody>
      </p:sp>
      <p:sp>
        <p:nvSpPr>
          <p:cNvPr name="TextBox 11" id="11"/>
          <p:cNvSpPr txBox="true"/>
          <p:nvPr/>
        </p:nvSpPr>
        <p:spPr>
          <a:xfrm rot="0">
            <a:off x="9284282" y="5970673"/>
            <a:ext cx="1684388" cy="330832"/>
          </a:xfrm>
          <a:prstGeom prst="rect">
            <a:avLst/>
          </a:prstGeom>
        </p:spPr>
        <p:txBody>
          <a:bodyPr anchor="t" rtlCol="false" tIns="0" lIns="0" bIns="0" rIns="0">
            <a:spAutoFit/>
          </a:bodyPr>
          <a:lstStyle/>
          <a:p>
            <a:pPr algn="l" marL="0" indent="0" lvl="0">
              <a:lnSpc>
                <a:spcPts val="2765"/>
              </a:lnSpc>
              <a:spcBef>
                <a:spcPct val="0"/>
              </a:spcBef>
            </a:pPr>
            <a:r>
              <a:rPr lang="en-US" sz="1975" spc="118">
                <a:solidFill>
                  <a:srgbClr val="004AAD"/>
                </a:solidFill>
                <a:latin typeface="Aileron Ultra-Bold"/>
              </a:rPr>
              <a:t>PART 5</a:t>
            </a:r>
          </a:p>
        </p:txBody>
      </p:sp>
      <p:sp>
        <p:nvSpPr>
          <p:cNvPr name="TextBox 12" id="12"/>
          <p:cNvSpPr txBox="true"/>
          <p:nvPr/>
        </p:nvSpPr>
        <p:spPr>
          <a:xfrm rot="0">
            <a:off x="11449238" y="6002472"/>
            <a:ext cx="5341651" cy="349250"/>
          </a:xfrm>
          <a:prstGeom prst="rect">
            <a:avLst/>
          </a:prstGeom>
        </p:spPr>
        <p:txBody>
          <a:bodyPr anchor="t" rtlCol="false" tIns="0" lIns="0" bIns="0" rIns="0">
            <a:spAutoFit/>
          </a:bodyPr>
          <a:lstStyle/>
          <a:p>
            <a:pPr algn="l" marL="0" indent="0" lvl="0">
              <a:lnSpc>
                <a:spcPts val="2800"/>
              </a:lnSpc>
              <a:spcBef>
                <a:spcPct val="0"/>
              </a:spcBef>
            </a:pPr>
            <a:r>
              <a:rPr lang="en-US" sz="2000" spc="40">
                <a:solidFill>
                  <a:srgbClr val="004AAD"/>
                </a:solidFill>
                <a:latin typeface="Aileron"/>
              </a:rPr>
              <a:t>Next Steps</a:t>
            </a:r>
          </a:p>
        </p:txBody>
      </p:sp>
      <p:sp>
        <p:nvSpPr>
          <p:cNvPr name="AutoShape 13" id="13"/>
          <p:cNvSpPr/>
          <p:nvPr/>
        </p:nvSpPr>
        <p:spPr>
          <a:xfrm rot="0">
            <a:off x="9284282" y="2950404"/>
            <a:ext cx="6927089" cy="0"/>
          </a:xfrm>
          <a:prstGeom prst="line">
            <a:avLst/>
          </a:prstGeom>
          <a:ln cap="rnd" w="9525">
            <a:solidFill>
              <a:srgbClr val="000000"/>
            </a:solidFill>
            <a:prstDash val="solid"/>
            <a:headEnd type="none" len="sm" w="sm"/>
            <a:tailEnd type="none" len="sm" w="sm"/>
          </a:ln>
        </p:spPr>
      </p:sp>
      <p:sp>
        <p:nvSpPr>
          <p:cNvPr name="AutoShape 14" id="14"/>
          <p:cNvSpPr/>
          <p:nvPr/>
        </p:nvSpPr>
        <p:spPr>
          <a:xfrm rot="0">
            <a:off x="1684976" y="8399499"/>
            <a:ext cx="14918048" cy="0"/>
          </a:xfrm>
          <a:prstGeom prst="line">
            <a:avLst/>
          </a:prstGeom>
          <a:ln cap="rnd" w="9525">
            <a:solidFill>
              <a:srgbClr val="000000"/>
            </a:solidFill>
            <a:prstDash val="solid"/>
            <a:headEnd type="none" len="sm" w="sm"/>
            <a:tailEnd type="none" len="sm" w="sm"/>
          </a:ln>
        </p:spPr>
      </p:sp>
      <p:sp>
        <p:nvSpPr>
          <p:cNvPr name="AutoShape 15" id="15"/>
          <p:cNvSpPr/>
          <p:nvPr/>
        </p:nvSpPr>
        <p:spPr>
          <a:xfrm rot="0">
            <a:off x="9284282" y="3896739"/>
            <a:ext cx="6927089" cy="0"/>
          </a:xfrm>
          <a:prstGeom prst="line">
            <a:avLst/>
          </a:prstGeom>
          <a:ln cap="rnd" w="9525">
            <a:solidFill>
              <a:srgbClr val="000000"/>
            </a:solidFill>
            <a:prstDash val="solid"/>
            <a:headEnd type="none" len="sm" w="sm"/>
            <a:tailEnd type="none" len="sm" w="sm"/>
          </a:ln>
        </p:spPr>
      </p:sp>
      <p:sp>
        <p:nvSpPr>
          <p:cNvPr name="AutoShape 16" id="16"/>
          <p:cNvSpPr/>
          <p:nvPr/>
        </p:nvSpPr>
        <p:spPr>
          <a:xfrm rot="0">
            <a:off x="9284282" y="4824232"/>
            <a:ext cx="6927089" cy="0"/>
          </a:xfrm>
          <a:prstGeom prst="line">
            <a:avLst/>
          </a:prstGeom>
          <a:ln cap="rnd" w="9525">
            <a:solidFill>
              <a:srgbClr val="000000"/>
            </a:solidFill>
            <a:prstDash val="solid"/>
            <a:headEnd type="none" len="sm" w="sm"/>
            <a:tailEnd type="none" len="sm" w="sm"/>
          </a:ln>
        </p:spPr>
      </p:sp>
      <p:sp>
        <p:nvSpPr>
          <p:cNvPr name="AutoShape 17" id="17"/>
          <p:cNvSpPr/>
          <p:nvPr/>
        </p:nvSpPr>
        <p:spPr>
          <a:xfrm rot="0">
            <a:off x="9284282" y="5753465"/>
            <a:ext cx="6927089" cy="0"/>
          </a:xfrm>
          <a:prstGeom prst="line">
            <a:avLst/>
          </a:prstGeom>
          <a:ln cap="rnd" w="9525">
            <a:solidFill>
              <a:srgbClr val="000000"/>
            </a:solidFill>
            <a:prstDash val="solid"/>
            <a:headEnd type="none" len="sm" w="sm"/>
            <a:tailEnd type="none" len="sm" w="sm"/>
          </a:ln>
        </p:spPr>
      </p:sp>
      <p:sp>
        <p:nvSpPr>
          <p:cNvPr name="TextBox 18" id="18"/>
          <p:cNvSpPr txBox="true"/>
          <p:nvPr/>
        </p:nvSpPr>
        <p:spPr>
          <a:xfrm rot="0">
            <a:off x="1684976" y="8637270"/>
            <a:ext cx="2076341" cy="621030"/>
          </a:xfrm>
          <a:prstGeom prst="rect">
            <a:avLst/>
          </a:prstGeom>
        </p:spPr>
        <p:txBody>
          <a:bodyPr anchor="t" rtlCol="false" tIns="0" lIns="0" bIns="0" rIns="0">
            <a:spAutoFit/>
          </a:bodyPr>
          <a:lstStyle/>
          <a:p>
            <a:pPr>
              <a:lnSpc>
                <a:spcPts val="2520"/>
              </a:lnSpc>
            </a:pPr>
            <a:r>
              <a:rPr lang="en-US" sz="1800" spc="36">
                <a:solidFill>
                  <a:srgbClr val="004AAD"/>
                </a:solidFill>
                <a:latin typeface="Aileron"/>
              </a:rPr>
              <a:t>Your Business</a:t>
            </a:r>
          </a:p>
          <a:p>
            <a:pPr>
              <a:lnSpc>
                <a:spcPts val="2520"/>
              </a:lnSpc>
            </a:pPr>
            <a:r>
              <a:rPr lang="en-US" sz="1800" spc="36">
                <a:solidFill>
                  <a:srgbClr val="004AAD"/>
                </a:solidFill>
                <a:latin typeface="Aileron"/>
              </a:rPr>
              <a:t>Name Here</a:t>
            </a:r>
          </a:p>
        </p:txBody>
      </p:sp>
      <p:sp>
        <p:nvSpPr>
          <p:cNvPr name="TextBox 19" id="19"/>
          <p:cNvSpPr txBox="true"/>
          <p:nvPr/>
        </p:nvSpPr>
        <p:spPr>
          <a:xfrm rot="0">
            <a:off x="4131392" y="8637270"/>
            <a:ext cx="1824120" cy="621030"/>
          </a:xfrm>
          <a:prstGeom prst="rect">
            <a:avLst/>
          </a:prstGeom>
        </p:spPr>
        <p:txBody>
          <a:bodyPr anchor="t" rtlCol="false" tIns="0" lIns="0" bIns="0" rIns="0">
            <a:spAutoFit/>
          </a:bodyPr>
          <a:lstStyle/>
          <a:p>
            <a:pPr>
              <a:lnSpc>
                <a:spcPts val="2520"/>
              </a:lnSpc>
            </a:pPr>
            <a:r>
              <a:rPr lang="en-US" sz="1800" spc="36">
                <a:solidFill>
                  <a:srgbClr val="004AAD"/>
                </a:solidFill>
                <a:latin typeface="Aileron"/>
              </a:rPr>
              <a:t>SDG Progress</a:t>
            </a:r>
          </a:p>
          <a:p>
            <a:pPr>
              <a:lnSpc>
                <a:spcPts val="2520"/>
              </a:lnSpc>
            </a:pPr>
            <a:r>
              <a:rPr lang="en-US" sz="1800" spc="36">
                <a:solidFill>
                  <a:srgbClr val="004AAD"/>
                </a:solidFill>
                <a:latin typeface="Aileron Bold"/>
              </a:rPr>
              <a:t>Report 2025</a:t>
            </a:r>
          </a:p>
        </p:txBody>
      </p:sp>
      <p:sp>
        <p:nvSpPr>
          <p:cNvPr name="TextBox 20" id="20"/>
          <p:cNvSpPr txBox="true"/>
          <p:nvPr/>
        </p:nvSpPr>
        <p:spPr>
          <a:xfrm rot="0">
            <a:off x="14778904" y="8627745"/>
            <a:ext cx="1824120" cy="349250"/>
          </a:xfrm>
          <a:prstGeom prst="rect">
            <a:avLst/>
          </a:prstGeom>
        </p:spPr>
        <p:txBody>
          <a:bodyPr anchor="t" rtlCol="false" tIns="0" lIns="0" bIns="0" rIns="0">
            <a:spAutoFit/>
          </a:bodyPr>
          <a:lstStyle/>
          <a:p>
            <a:pPr algn="r" marL="0" indent="0" lvl="0">
              <a:lnSpc>
                <a:spcPts val="2800"/>
              </a:lnSpc>
              <a:spcBef>
                <a:spcPct val="0"/>
              </a:spcBef>
            </a:pPr>
            <a:r>
              <a:rPr lang="en-US" sz="2000" spc="40">
                <a:solidFill>
                  <a:srgbClr val="004AAD"/>
                </a:solidFill>
                <a:latin typeface="Aileron Ultra-Bold"/>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859470" y="4245114"/>
            <a:ext cx="6612088" cy="3521075"/>
          </a:xfrm>
          <a:prstGeom prst="rect">
            <a:avLst/>
          </a:prstGeom>
        </p:spPr>
        <p:txBody>
          <a:bodyPr anchor="t" rtlCol="false" tIns="0" lIns="0" bIns="0" rIns="0">
            <a:spAutoFit/>
          </a:bodyPr>
          <a:lstStyle/>
          <a:p>
            <a:pPr>
              <a:lnSpc>
                <a:spcPts val="2800"/>
              </a:lnSpc>
            </a:pPr>
            <a:r>
              <a:rPr lang="en-US" sz="2000">
                <a:solidFill>
                  <a:srgbClr val="004AAD"/>
                </a:solidFill>
                <a:latin typeface="Aileron"/>
              </a:rPr>
              <a:t>The Sustainable Development Goals (SDGs), also known as Global Goals, are a set of 17 integrated and interrelated goals to end poverty, protect the planet and ensure that humanity enjoys peace and prosperity by 2030. </a:t>
            </a:r>
          </a:p>
          <a:p>
            <a:pPr>
              <a:lnSpc>
                <a:spcPts val="2800"/>
              </a:lnSpc>
            </a:pPr>
          </a:p>
          <a:p>
            <a:pPr>
              <a:lnSpc>
                <a:spcPts val="2800"/>
              </a:lnSpc>
            </a:pPr>
            <a:r>
              <a:rPr lang="en-US" sz="2000">
                <a:solidFill>
                  <a:srgbClr val="004AAD"/>
                </a:solidFill>
                <a:latin typeface="Aileron"/>
              </a:rPr>
              <a:t>Reporting on the SDGs is important in communicating to stakeholders the company's commitment to contributing to the Global Goals; claiming accountability and responsibility to take the necessary actions; and measuring progress over time.</a:t>
            </a:r>
          </a:p>
        </p:txBody>
      </p:sp>
      <p:sp>
        <p:nvSpPr>
          <p:cNvPr name="Freeform 3" id="3"/>
          <p:cNvSpPr/>
          <p:nvPr/>
        </p:nvSpPr>
        <p:spPr>
          <a:xfrm flipH="false" flipV="false" rot="0">
            <a:off x="1799915" y="1840155"/>
            <a:ext cx="4157454" cy="1104423"/>
          </a:xfrm>
          <a:custGeom>
            <a:avLst/>
            <a:gdLst/>
            <a:ahLst/>
            <a:cxnLst/>
            <a:rect r="r" b="b" t="t" l="l"/>
            <a:pathLst>
              <a:path h="1104423" w="4157454">
                <a:moveTo>
                  <a:pt x="0" y="0"/>
                </a:moveTo>
                <a:lnTo>
                  <a:pt x="4157454" y="0"/>
                </a:lnTo>
                <a:lnTo>
                  <a:pt x="4157454" y="1104423"/>
                </a:lnTo>
                <a:lnTo>
                  <a:pt x="0" y="11044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9859470" y="1534759"/>
            <a:ext cx="7036912" cy="1610201"/>
          </a:xfrm>
          <a:prstGeom prst="rect">
            <a:avLst/>
          </a:prstGeom>
        </p:spPr>
        <p:txBody>
          <a:bodyPr anchor="t" rtlCol="false" tIns="0" lIns="0" bIns="0" rIns="0">
            <a:spAutoFit/>
          </a:bodyPr>
          <a:lstStyle/>
          <a:p>
            <a:pPr>
              <a:lnSpc>
                <a:spcPts val="5801"/>
              </a:lnSpc>
            </a:pPr>
            <a:r>
              <a:rPr lang="en-US" sz="5525">
                <a:solidFill>
                  <a:srgbClr val="004AAD"/>
                </a:solidFill>
                <a:latin typeface="Kollektif Bold"/>
              </a:rPr>
              <a:t>The 17 Sustainable Development Goals</a:t>
            </a:r>
          </a:p>
        </p:txBody>
      </p:sp>
      <p:sp>
        <p:nvSpPr>
          <p:cNvPr name="Freeform 5" id="5"/>
          <p:cNvSpPr/>
          <p:nvPr/>
        </p:nvSpPr>
        <p:spPr>
          <a:xfrm flipH="false" flipV="false" rot="0">
            <a:off x="6257986" y="1687565"/>
            <a:ext cx="1409602" cy="1409602"/>
          </a:xfrm>
          <a:custGeom>
            <a:avLst/>
            <a:gdLst/>
            <a:ahLst/>
            <a:cxnLst/>
            <a:rect r="r" b="b" t="t" l="l"/>
            <a:pathLst>
              <a:path h="1409602" w="1409602">
                <a:moveTo>
                  <a:pt x="0" y="0"/>
                </a:moveTo>
                <a:lnTo>
                  <a:pt x="1409602" y="0"/>
                </a:lnTo>
                <a:lnTo>
                  <a:pt x="1409602" y="1409602"/>
                </a:lnTo>
                <a:lnTo>
                  <a:pt x="0" y="1409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202416" y="3294058"/>
            <a:ext cx="1409602" cy="1409602"/>
          </a:xfrm>
          <a:custGeom>
            <a:avLst/>
            <a:gdLst/>
            <a:ahLst/>
            <a:cxnLst/>
            <a:rect r="r" b="b" t="t" l="l"/>
            <a:pathLst>
              <a:path h="1409602" w="1409602">
                <a:moveTo>
                  <a:pt x="0" y="0"/>
                </a:moveTo>
                <a:lnTo>
                  <a:pt x="1409602" y="0"/>
                </a:lnTo>
                <a:lnTo>
                  <a:pt x="1409602" y="1409602"/>
                </a:lnTo>
                <a:lnTo>
                  <a:pt x="0" y="14096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87407" y="4825323"/>
            <a:ext cx="1409602" cy="1409602"/>
          </a:xfrm>
          <a:custGeom>
            <a:avLst/>
            <a:gdLst/>
            <a:ahLst/>
            <a:cxnLst/>
            <a:rect r="r" b="b" t="t" l="l"/>
            <a:pathLst>
              <a:path h="1409602" w="1409602">
                <a:moveTo>
                  <a:pt x="0" y="0"/>
                </a:moveTo>
                <a:lnTo>
                  <a:pt x="1409602" y="0"/>
                </a:lnTo>
                <a:lnTo>
                  <a:pt x="1409602" y="1409602"/>
                </a:lnTo>
                <a:lnTo>
                  <a:pt x="0" y="14096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4737440" y="6356587"/>
            <a:ext cx="1409602" cy="1409602"/>
          </a:xfrm>
          <a:custGeom>
            <a:avLst/>
            <a:gdLst/>
            <a:ahLst/>
            <a:cxnLst/>
            <a:rect r="r" b="b" t="t" l="l"/>
            <a:pathLst>
              <a:path h="1409602" w="1409602">
                <a:moveTo>
                  <a:pt x="0" y="0"/>
                </a:moveTo>
                <a:lnTo>
                  <a:pt x="1409602" y="0"/>
                </a:lnTo>
                <a:lnTo>
                  <a:pt x="1409602" y="1409602"/>
                </a:lnTo>
                <a:lnTo>
                  <a:pt x="0" y="14096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3225311" y="6356587"/>
            <a:ext cx="1409602" cy="1409602"/>
          </a:xfrm>
          <a:custGeom>
            <a:avLst/>
            <a:gdLst/>
            <a:ahLst/>
            <a:cxnLst/>
            <a:rect r="r" b="b" t="t" l="l"/>
            <a:pathLst>
              <a:path h="1409602" w="1409602">
                <a:moveTo>
                  <a:pt x="0" y="0"/>
                </a:moveTo>
                <a:lnTo>
                  <a:pt x="1409602" y="0"/>
                </a:lnTo>
                <a:lnTo>
                  <a:pt x="1409602" y="1409602"/>
                </a:lnTo>
                <a:lnTo>
                  <a:pt x="0" y="14096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7790278" y="4825323"/>
            <a:ext cx="1409602" cy="1409602"/>
          </a:xfrm>
          <a:custGeom>
            <a:avLst/>
            <a:gdLst/>
            <a:ahLst/>
            <a:cxnLst/>
            <a:rect r="r" b="b" t="t" l="l"/>
            <a:pathLst>
              <a:path h="1409602" w="1409602">
                <a:moveTo>
                  <a:pt x="0" y="0"/>
                </a:moveTo>
                <a:lnTo>
                  <a:pt x="1409602" y="0"/>
                </a:lnTo>
                <a:lnTo>
                  <a:pt x="1409602" y="1409602"/>
                </a:lnTo>
                <a:lnTo>
                  <a:pt x="0" y="140960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684976" y="3294058"/>
            <a:ext cx="1409602" cy="1409602"/>
          </a:xfrm>
          <a:custGeom>
            <a:avLst/>
            <a:gdLst/>
            <a:ahLst/>
            <a:cxnLst/>
            <a:rect r="r" b="b" t="t" l="l"/>
            <a:pathLst>
              <a:path h="1409602" w="1409602">
                <a:moveTo>
                  <a:pt x="0" y="0"/>
                </a:moveTo>
                <a:lnTo>
                  <a:pt x="1409602" y="0"/>
                </a:lnTo>
                <a:lnTo>
                  <a:pt x="1409602" y="1409602"/>
                </a:lnTo>
                <a:lnTo>
                  <a:pt x="0" y="14096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6259088" y="6356587"/>
            <a:ext cx="1409602" cy="1409602"/>
          </a:xfrm>
          <a:custGeom>
            <a:avLst/>
            <a:gdLst/>
            <a:ahLst/>
            <a:cxnLst/>
            <a:rect r="r" b="b" t="t" l="l"/>
            <a:pathLst>
              <a:path h="1409602" w="1409602">
                <a:moveTo>
                  <a:pt x="0" y="0"/>
                </a:moveTo>
                <a:lnTo>
                  <a:pt x="1409602" y="0"/>
                </a:lnTo>
                <a:lnTo>
                  <a:pt x="1409602" y="1409602"/>
                </a:lnTo>
                <a:lnTo>
                  <a:pt x="0" y="140960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7790278" y="3294058"/>
            <a:ext cx="1409602" cy="1409602"/>
          </a:xfrm>
          <a:custGeom>
            <a:avLst/>
            <a:gdLst/>
            <a:ahLst/>
            <a:cxnLst/>
            <a:rect r="r" b="b" t="t" l="l"/>
            <a:pathLst>
              <a:path h="1409602" w="1409602">
                <a:moveTo>
                  <a:pt x="0" y="0"/>
                </a:moveTo>
                <a:lnTo>
                  <a:pt x="1409602" y="0"/>
                </a:lnTo>
                <a:lnTo>
                  <a:pt x="1409602" y="1409602"/>
                </a:lnTo>
                <a:lnTo>
                  <a:pt x="0" y="140960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0">
            <a:off x="6260041" y="3294058"/>
            <a:ext cx="1409602" cy="1409602"/>
          </a:xfrm>
          <a:custGeom>
            <a:avLst/>
            <a:gdLst/>
            <a:ahLst/>
            <a:cxnLst/>
            <a:rect r="r" b="b" t="t" l="l"/>
            <a:pathLst>
              <a:path h="1409602" w="1409602">
                <a:moveTo>
                  <a:pt x="0" y="0"/>
                </a:moveTo>
                <a:lnTo>
                  <a:pt x="1409602" y="0"/>
                </a:lnTo>
                <a:lnTo>
                  <a:pt x="1409602" y="1409602"/>
                </a:lnTo>
                <a:lnTo>
                  <a:pt x="0" y="140960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5" id="15"/>
          <p:cNvSpPr/>
          <p:nvPr/>
        </p:nvSpPr>
        <p:spPr>
          <a:xfrm flipH="false" flipV="false" rot="0">
            <a:off x="3210008" y="4825323"/>
            <a:ext cx="1409602" cy="1409602"/>
          </a:xfrm>
          <a:custGeom>
            <a:avLst/>
            <a:gdLst/>
            <a:ahLst/>
            <a:cxnLst/>
            <a:rect r="r" b="b" t="t" l="l"/>
            <a:pathLst>
              <a:path h="1409602" w="1409602">
                <a:moveTo>
                  <a:pt x="0" y="0"/>
                </a:moveTo>
                <a:lnTo>
                  <a:pt x="1409602" y="0"/>
                </a:lnTo>
                <a:lnTo>
                  <a:pt x="1409602" y="1409602"/>
                </a:lnTo>
                <a:lnTo>
                  <a:pt x="0" y="140960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6" id="16"/>
          <p:cNvSpPr/>
          <p:nvPr/>
        </p:nvSpPr>
        <p:spPr>
          <a:xfrm flipH="false" flipV="false" rot="0">
            <a:off x="4732579" y="3294058"/>
            <a:ext cx="1409602" cy="1409602"/>
          </a:xfrm>
          <a:custGeom>
            <a:avLst/>
            <a:gdLst/>
            <a:ahLst/>
            <a:cxnLst/>
            <a:rect r="r" b="b" t="t" l="l"/>
            <a:pathLst>
              <a:path h="1409602" w="1409602">
                <a:moveTo>
                  <a:pt x="0" y="0"/>
                </a:moveTo>
                <a:lnTo>
                  <a:pt x="1409602" y="0"/>
                </a:lnTo>
                <a:lnTo>
                  <a:pt x="1409602" y="1409602"/>
                </a:lnTo>
                <a:lnTo>
                  <a:pt x="0" y="140960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7" id="17"/>
          <p:cNvSpPr/>
          <p:nvPr/>
        </p:nvSpPr>
        <p:spPr>
          <a:xfrm flipH="false" flipV="false" rot="0">
            <a:off x="7790278" y="1687565"/>
            <a:ext cx="1409602" cy="1409602"/>
          </a:xfrm>
          <a:custGeom>
            <a:avLst/>
            <a:gdLst/>
            <a:ahLst/>
            <a:cxnLst/>
            <a:rect r="r" b="b" t="t" l="l"/>
            <a:pathLst>
              <a:path h="1409602" w="1409602">
                <a:moveTo>
                  <a:pt x="0" y="0"/>
                </a:moveTo>
                <a:lnTo>
                  <a:pt x="1409602" y="0"/>
                </a:lnTo>
                <a:lnTo>
                  <a:pt x="1409602" y="1409602"/>
                </a:lnTo>
                <a:lnTo>
                  <a:pt x="0" y="140960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8" id="18"/>
          <p:cNvSpPr/>
          <p:nvPr/>
        </p:nvSpPr>
        <p:spPr>
          <a:xfrm flipH="false" flipV="false" rot="0">
            <a:off x="4732579" y="4825323"/>
            <a:ext cx="1409602" cy="1409602"/>
          </a:xfrm>
          <a:custGeom>
            <a:avLst/>
            <a:gdLst/>
            <a:ahLst/>
            <a:cxnLst/>
            <a:rect r="r" b="b" t="t" l="l"/>
            <a:pathLst>
              <a:path h="1409602" w="1409602">
                <a:moveTo>
                  <a:pt x="0" y="0"/>
                </a:moveTo>
                <a:lnTo>
                  <a:pt x="1409602" y="0"/>
                </a:lnTo>
                <a:lnTo>
                  <a:pt x="1409602" y="1409602"/>
                </a:lnTo>
                <a:lnTo>
                  <a:pt x="0" y="1409602"/>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9" id="19"/>
          <p:cNvSpPr/>
          <p:nvPr/>
        </p:nvSpPr>
        <p:spPr>
          <a:xfrm flipH="false" flipV="false" rot="0">
            <a:off x="6260041" y="4825323"/>
            <a:ext cx="1409602" cy="1409602"/>
          </a:xfrm>
          <a:custGeom>
            <a:avLst/>
            <a:gdLst/>
            <a:ahLst/>
            <a:cxnLst/>
            <a:rect r="r" b="b" t="t" l="l"/>
            <a:pathLst>
              <a:path h="1409602" w="1409602">
                <a:moveTo>
                  <a:pt x="0" y="0"/>
                </a:moveTo>
                <a:lnTo>
                  <a:pt x="1409602" y="0"/>
                </a:lnTo>
                <a:lnTo>
                  <a:pt x="1409602" y="1409602"/>
                </a:lnTo>
                <a:lnTo>
                  <a:pt x="0" y="140960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0" id="20"/>
          <p:cNvSpPr/>
          <p:nvPr/>
        </p:nvSpPr>
        <p:spPr>
          <a:xfrm flipH="false" flipV="false" rot="0">
            <a:off x="7790278" y="6356587"/>
            <a:ext cx="1409602" cy="1409602"/>
          </a:xfrm>
          <a:custGeom>
            <a:avLst/>
            <a:gdLst/>
            <a:ahLst/>
            <a:cxnLst/>
            <a:rect r="r" b="b" t="t" l="l"/>
            <a:pathLst>
              <a:path h="1409602" w="1409602">
                <a:moveTo>
                  <a:pt x="0" y="0"/>
                </a:moveTo>
                <a:lnTo>
                  <a:pt x="1409602" y="0"/>
                </a:lnTo>
                <a:lnTo>
                  <a:pt x="1409602" y="1409602"/>
                </a:lnTo>
                <a:lnTo>
                  <a:pt x="0" y="1409602"/>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AutoShape 21" id="21"/>
          <p:cNvSpPr/>
          <p:nvPr/>
        </p:nvSpPr>
        <p:spPr>
          <a:xfrm rot="0">
            <a:off x="1684976" y="8399499"/>
            <a:ext cx="14918048" cy="0"/>
          </a:xfrm>
          <a:prstGeom prst="line">
            <a:avLst/>
          </a:prstGeom>
          <a:ln cap="rnd" w="9525">
            <a:solidFill>
              <a:srgbClr val="000000"/>
            </a:solidFill>
            <a:prstDash val="solid"/>
            <a:headEnd type="none" len="sm" w="sm"/>
            <a:tailEnd type="none" len="sm" w="sm"/>
          </a:ln>
        </p:spPr>
      </p:sp>
      <p:sp>
        <p:nvSpPr>
          <p:cNvPr name="TextBox 22" id="22"/>
          <p:cNvSpPr txBox="true"/>
          <p:nvPr/>
        </p:nvSpPr>
        <p:spPr>
          <a:xfrm rot="0">
            <a:off x="1684976" y="8637270"/>
            <a:ext cx="2076341" cy="621030"/>
          </a:xfrm>
          <a:prstGeom prst="rect">
            <a:avLst/>
          </a:prstGeom>
        </p:spPr>
        <p:txBody>
          <a:bodyPr anchor="t" rtlCol="false" tIns="0" lIns="0" bIns="0" rIns="0">
            <a:spAutoFit/>
          </a:bodyPr>
          <a:lstStyle/>
          <a:p>
            <a:pPr>
              <a:lnSpc>
                <a:spcPts val="2520"/>
              </a:lnSpc>
            </a:pPr>
            <a:r>
              <a:rPr lang="en-US" sz="1800" spc="36">
                <a:solidFill>
                  <a:srgbClr val="004AAD"/>
                </a:solidFill>
                <a:latin typeface="Aileron"/>
              </a:rPr>
              <a:t>Your Business</a:t>
            </a:r>
          </a:p>
          <a:p>
            <a:pPr>
              <a:lnSpc>
                <a:spcPts val="2520"/>
              </a:lnSpc>
            </a:pPr>
            <a:r>
              <a:rPr lang="en-US" sz="1800" spc="36">
                <a:solidFill>
                  <a:srgbClr val="004AAD"/>
                </a:solidFill>
                <a:latin typeface="Aileron"/>
              </a:rPr>
              <a:t>Name Here</a:t>
            </a:r>
          </a:p>
        </p:txBody>
      </p:sp>
      <p:sp>
        <p:nvSpPr>
          <p:cNvPr name="TextBox 23" id="23"/>
          <p:cNvSpPr txBox="true"/>
          <p:nvPr/>
        </p:nvSpPr>
        <p:spPr>
          <a:xfrm rot="0">
            <a:off x="4131392" y="8637270"/>
            <a:ext cx="1824120" cy="621030"/>
          </a:xfrm>
          <a:prstGeom prst="rect">
            <a:avLst/>
          </a:prstGeom>
        </p:spPr>
        <p:txBody>
          <a:bodyPr anchor="t" rtlCol="false" tIns="0" lIns="0" bIns="0" rIns="0">
            <a:spAutoFit/>
          </a:bodyPr>
          <a:lstStyle/>
          <a:p>
            <a:pPr>
              <a:lnSpc>
                <a:spcPts val="2520"/>
              </a:lnSpc>
            </a:pPr>
            <a:r>
              <a:rPr lang="en-US" sz="1800" spc="36">
                <a:solidFill>
                  <a:srgbClr val="004AAD"/>
                </a:solidFill>
                <a:latin typeface="Aileron"/>
              </a:rPr>
              <a:t>SDG Progress</a:t>
            </a:r>
          </a:p>
          <a:p>
            <a:pPr>
              <a:lnSpc>
                <a:spcPts val="2520"/>
              </a:lnSpc>
            </a:pPr>
            <a:r>
              <a:rPr lang="en-US" sz="1800" spc="36">
                <a:solidFill>
                  <a:srgbClr val="004AAD"/>
                </a:solidFill>
                <a:latin typeface="Aileron Bold"/>
              </a:rPr>
              <a:t>Report 2025</a:t>
            </a:r>
          </a:p>
        </p:txBody>
      </p:sp>
      <p:sp>
        <p:nvSpPr>
          <p:cNvPr name="TextBox 24" id="24"/>
          <p:cNvSpPr txBox="true"/>
          <p:nvPr/>
        </p:nvSpPr>
        <p:spPr>
          <a:xfrm rot="0">
            <a:off x="14778904" y="8627745"/>
            <a:ext cx="1824120" cy="349250"/>
          </a:xfrm>
          <a:prstGeom prst="rect">
            <a:avLst/>
          </a:prstGeom>
        </p:spPr>
        <p:txBody>
          <a:bodyPr anchor="t" rtlCol="false" tIns="0" lIns="0" bIns="0" rIns="0">
            <a:spAutoFit/>
          </a:bodyPr>
          <a:lstStyle/>
          <a:p>
            <a:pPr algn="r" marL="0" indent="0" lvl="0">
              <a:lnSpc>
                <a:spcPts val="2800"/>
              </a:lnSpc>
              <a:spcBef>
                <a:spcPct val="0"/>
              </a:spcBef>
            </a:pPr>
            <a:r>
              <a:rPr lang="en-US" sz="2000" spc="40">
                <a:solidFill>
                  <a:srgbClr val="004AAD"/>
                </a:solidFill>
                <a:latin typeface="Aileron Ultra-Bold"/>
              </a:rPr>
              <a:t>03</a:t>
            </a:r>
          </a:p>
        </p:txBody>
      </p:sp>
      <p:sp>
        <p:nvSpPr>
          <p:cNvPr name="Freeform 25" id="25"/>
          <p:cNvSpPr/>
          <p:nvPr/>
        </p:nvSpPr>
        <p:spPr>
          <a:xfrm flipH="false" flipV="false" rot="0">
            <a:off x="1684976" y="6356587"/>
            <a:ext cx="1407171" cy="1407171"/>
          </a:xfrm>
          <a:custGeom>
            <a:avLst/>
            <a:gdLst/>
            <a:ahLst/>
            <a:cxnLst/>
            <a:rect r="r" b="b" t="t" l="l"/>
            <a:pathLst>
              <a:path h="1407171" w="1407171">
                <a:moveTo>
                  <a:pt x="0" y="0"/>
                </a:moveTo>
                <a:lnTo>
                  <a:pt x="1407172" y="0"/>
                </a:lnTo>
                <a:lnTo>
                  <a:pt x="1407172" y="1407172"/>
                </a:lnTo>
                <a:lnTo>
                  <a:pt x="0" y="1407172"/>
                </a:lnTo>
                <a:lnTo>
                  <a:pt x="0" y="0"/>
                </a:lnTo>
                <a:close/>
              </a:path>
            </a:pathLst>
          </a:custGeom>
          <a:blipFill>
            <a:blip r:embed="rId36">
              <a:extLst>
                <a:ext uri="{96DAC541-7B7A-43D3-8B79-37D633B846F1}">
                  <asvg:svgBlip xmlns:asvg="http://schemas.microsoft.com/office/drawing/2016/SVG/main" r:embed="rId37"/>
                </a:ext>
              </a:extLst>
            </a:blip>
            <a:stretch>
              <a:fillRect l="-503275" t="-503275" r="0" b="0"/>
            </a:stretch>
          </a:blipFill>
        </p:spPr>
      </p:sp>
      <p:sp>
        <p:nvSpPr>
          <p:cNvPr name="Freeform 26" id="26"/>
          <p:cNvSpPr/>
          <p:nvPr/>
        </p:nvSpPr>
        <p:spPr>
          <a:xfrm flipH="false" flipV="false" rot="0">
            <a:off x="2062788" y="6962813"/>
            <a:ext cx="659951" cy="659951"/>
          </a:xfrm>
          <a:custGeom>
            <a:avLst/>
            <a:gdLst/>
            <a:ahLst/>
            <a:cxnLst/>
            <a:rect r="r" b="b" t="t" l="l"/>
            <a:pathLst>
              <a:path h="659951" w="659951">
                <a:moveTo>
                  <a:pt x="0" y="0"/>
                </a:moveTo>
                <a:lnTo>
                  <a:pt x="659951" y="0"/>
                </a:lnTo>
                <a:lnTo>
                  <a:pt x="659951" y="659951"/>
                </a:lnTo>
                <a:lnTo>
                  <a:pt x="0" y="659951"/>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TextBox 27" id="27"/>
          <p:cNvSpPr txBox="true"/>
          <p:nvPr/>
        </p:nvSpPr>
        <p:spPr>
          <a:xfrm rot="0">
            <a:off x="1793156" y="6350038"/>
            <a:ext cx="391136" cy="491272"/>
          </a:xfrm>
          <a:prstGeom prst="rect">
            <a:avLst/>
          </a:prstGeom>
        </p:spPr>
        <p:txBody>
          <a:bodyPr anchor="t" rtlCol="false" tIns="0" lIns="0" bIns="0" rIns="0">
            <a:spAutoFit/>
          </a:bodyPr>
          <a:lstStyle/>
          <a:p>
            <a:pPr algn="ctr">
              <a:lnSpc>
                <a:spcPts val="3571"/>
              </a:lnSpc>
              <a:spcBef>
                <a:spcPct val="0"/>
              </a:spcBef>
            </a:pPr>
            <a:r>
              <a:rPr lang="en-US" sz="2551" spc="51">
                <a:solidFill>
                  <a:srgbClr val="FFFFFF"/>
                </a:solidFill>
                <a:latin typeface="Kollektif"/>
              </a:rPr>
              <a:t>13</a:t>
            </a:r>
          </a:p>
        </p:txBody>
      </p:sp>
      <p:sp>
        <p:nvSpPr>
          <p:cNvPr name="TextBox 28" id="28"/>
          <p:cNvSpPr txBox="true"/>
          <p:nvPr/>
        </p:nvSpPr>
        <p:spPr>
          <a:xfrm rot="0">
            <a:off x="2123677" y="6485860"/>
            <a:ext cx="632049" cy="286632"/>
          </a:xfrm>
          <a:prstGeom prst="rect">
            <a:avLst/>
          </a:prstGeom>
        </p:spPr>
        <p:txBody>
          <a:bodyPr anchor="t" rtlCol="false" tIns="0" lIns="0" bIns="0" rIns="0">
            <a:spAutoFit/>
          </a:bodyPr>
          <a:lstStyle/>
          <a:p>
            <a:pPr algn="ctr">
              <a:lnSpc>
                <a:spcPts val="1132"/>
              </a:lnSpc>
            </a:pPr>
            <a:r>
              <a:rPr lang="en-US" sz="1002" spc="-51">
                <a:solidFill>
                  <a:srgbClr val="FFFFFF"/>
                </a:solidFill>
                <a:latin typeface="Aileron Bold"/>
              </a:rPr>
              <a:t>CLIMATE</a:t>
            </a:r>
          </a:p>
          <a:p>
            <a:pPr algn="ctr">
              <a:lnSpc>
                <a:spcPts val="1132"/>
              </a:lnSpc>
            </a:pPr>
            <a:r>
              <a:rPr lang="en-US" sz="1002" spc="-51">
                <a:solidFill>
                  <a:srgbClr val="FFFFFF"/>
                </a:solidFill>
                <a:latin typeface="Aileron Bold"/>
              </a:rPr>
              <a:t>CHANGE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37717" y="1328926"/>
            <a:ext cx="5765307" cy="5217347"/>
          </a:xfrm>
          <a:custGeom>
            <a:avLst/>
            <a:gdLst/>
            <a:ahLst/>
            <a:cxnLst/>
            <a:rect r="r" b="b" t="t" l="l"/>
            <a:pathLst>
              <a:path h="5217347" w="5765307">
                <a:moveTo>
                  <a:pt x="0" y="0"/>
                </a:moveTo>
                <a:lnTo>
                  <a:pt x="5765307" y="0"/>
                </a:lnTo>
                <a:lnTo>
                  <a:pt x="5765307" y="5217347"/>
                </a:lnTo>
                <a:lnTo>
                  <a:pt x="0" y="5217347"/>
                </a:lnTo>
                <a:lnTo>
                  <a:pt x="0" y="0"/>
                </a:lnTo>
                <a:close/>
              </a:path>
            </a:pathLst>
          </a:custGeom>
          <a:blipFill>
            <a:blip r:embed="rId2"/>
            <a:stretch>
              <a:fillRect l="-33624" t="0" r="-34803" b="-24001"/>
            </a:stretch>
          </a:blipFill>
        </p:spPr>
      </p:sp>
      <p:sp>
        <p:nvSpPr>
          <p:cNvPr name="Freeform 3" id="3"/>
          <p:cNvSpPr/>
          <p:nvPr/>
        </p:nvSpPr>
        <p:spPr>
          <a:xfrm flipH="false" flipV="false" rot="0">
            <a:off x="13459600" y="764011"/>
            <a:ext cx="3799700" cy="3799700"/>
          </a:xfrm>
          <a:custGeom>
            <a:avLst/>
            <a:gdLst/>
            <a:ahLst/>
            <a:cxnLst/>
            <a:rect r="r" b="b" t="t" l="l"/>
            <a:pathLst>
              <a:path h="3799700" w="3799700">
                <a:moveTo>
                  <a:pt x="0" y="0"/>
                </a:moveTo>
                <a:lnTo>
                  <a:pt x="3799700" y="0"/>
                </a:lnTo>
                <a:lnTo>
                  <a:pt x="3799700" y="3799700"/>
                </a:lnTo>
                <a:lnTo>
                  <a:pt x="0" y="3799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8100000">
            <a:off x="-5205852" y="1827204"/>
            <a:ext cx="21119189" cy="11822740"/>
            <a:chOff x="0" y="0"/>
            <a:chExt cx="33252581" cy="18615138"/>
          </a:xfrm>
        </p:grpSpPr>
        <p:sp>
          <p:nvSpPr>
            <p:cNvPr name="Freeform 5" id="5"/>
            <p:cNvSpPr/>
            <p:nvPr/>
          </p:nvSpPr>
          <p:spPr>
            <a:xfrm flipH="false" flipV="false" rot="0">
              <a:off x="0" y="0"/>
              <a:ext cx="33252581" cy="18615138"/>
            </a:xfrm>
            <a:custGeom>
              <a:avLst/>
              <a:gdLst/>
              <a:ahLst/>
              <a:cxnLst/>
              <a:rect r="r" b="b" t="t" l="l"/>
              <a:pathLst>
                <a:path h="18615138" w="33252581">
                  <a:moveTo>
                    <a:pt x="0" y="0"/>
                  </a:moveTo>
                  <a:lnTo>
                    <a:pt x="33252581" y="0"/>
                  </a:lnTo>
                  <a:lnTo>
                    <a:pt x="33252581" y="18615138"/>
                  </a:lnTo>
                  <a:lnTo>
                    <a:pt x="0" y="18615138"/>
                  </a:lnTo>
                  <a:close/>
                </a:path>
              </a:pathLst>
            </a:custGeom>
            <a:solidFill>
              <a:srgbClr val="FFFFFF"/>
            </a:solidFill>
          </p:spPr>
        </p:sp>
      </p:grpSp>
      <p:sp>
        <p:nvSpPr>
          <p:cNvPr name="AutoShape 6" id="6"/>
          <p:cNvSpPr/>
          <p:nvPr/>
        </p:nvSpPr>
        <p:spPr>
          <a:xfrm rot="0">
            <a:off x="1684976" y="8399499"/>
            <a:ext cx="14918048" cy="0"/>
          </a:xfrm>
          <a:prstGeom prst="line">
            <a:avLst/>
          </a:prstGeom>
          <a:ln cap="rnd" w="9525">
            <a:solidFill>
              <a:srgbClr val="000000"/>
            </a:solidFill>
            <a:prstDash val="solid"/>
            <a:headEnd type="none" len="sm" w="sm"/>
            <a:tailEnd type="none" len="sm" w="sm"/>
          </a:ln>
        </p:spPr>
      </p:sp>
      <p:sp>
        <p:nvSpPr>
          <p:cNvPr name="TextBox 7" id="7"/>
          <p:cNvSpPr txBox="true"/>
          <p:nvPr/>
        </p:nvSpPr>
        <p:spPr>
          <a:xfrm rot="0">
            <a:off x="2780567" y="1335060"/>
            <a:ext cx="1556943" cy="865127"/>
          </a:xfrm>
          <a:prstGeom prst="rect">
            <a:avLst/>
          </a:prstGeom>
        </p:spPr>
        <p:txBody>
          <a:bodyPr anchor="t" rtlCol="false" tIns="0" lIns="0" bIns="0" rIns="0">
            <a:spAutoFit/>
          </a:bodyPr>
          <a:lstStyle/>
          <a:p>
            <a:pPr>
              <a:lnSpc>
                <a:spcPts val="3481"/>
              </a:lnSpc>
            </a:pPr>
            <a:r>
              <a:rPr lang="en-US" sz="3053" spc="64">
                <a:solidFill>
                  <a:srgbClr val="004AAD"/>
                </a:solidFill>
                <a:latin typeface="Aileron Light"/>
              </a:rPr>
              <a:t>Business</a:t>
            </a:r>
          </a:p>
          <a:p>
            <a:pPr>
              <a:lnSpc>
                <a:spcPts val="3481"/>
              </a:lnSpc>
            </a:pPr>
            <a:r>
              <a:rPr lang="en-US" sz="3053" spc="64">
                <a:solidFill>
                  <a:srgbClr val="004AAD"/>
                </a:solidFill>
                <a:latin typeface="Aileron Light"/>
              </a:rPr>
              <a:t>Name</a:t>
            </a:r>
          </a:p>
        </p:txBody>
      </p:sp>
      <p:sp>
        <p:nvSpPr>
          <p:cNvPr name="Freeform 8" id="8"/>
          <p:cNvSpPr/>
          <p:nvPr/>
        </p:nvSpPr>
        <p:spPr>
          <a:xfrm flipH="false" flipV="false" rot="0">
            <a:off x="1849499" y="1374275"/>
            <a:ext cx="593180" cy="767645"/>
          </a:xfrm>
          <a:custGeom>
            <a:avLst/>
            <a:gdLst/>
            <a:ahLst/>
            <a:cxnLst/>
            <a:rect r="r" b="b" t="t" l="l"/>
            <a:pathLst>
              <a:path h="767645" w="593180">
                <a:moveTo>
                  <a:pt x="0" y="0"/>
                </a:moveTo>
                <a:lnTo>
                  <a:pt x="593180" y="0"/>
                </a:lnTo>
                <a:lnTo>
                  <a:pt x="593180" y="767645"/>
                </a:lnTo>
                <a:lnTo>
                  <a:pt x="0" y="7676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684976" y="3140567"/>
            <a:ext cx="7956781" cy="4016819"/>
            <a:chOff x="0" y="0"/>
            <a:chExt cx="10609042" cy="5355759"/>
          </a:xfrm>
        </p:grpSpPr>
        <p:sp>
          <p:nvSpPr>
            <p:cNvPr name="TextBox 10" id="10"/>
            <p:cNvSpPr txBox="true"/>
            <p:nvPr/>
          </p:nvSpPr>
          <p:spPr>
            <a:xfrm rot="0">
              <a:off x="0" y="1616668"/>
              <a:ext cx="10609042" cy="3739092"/>
            </a:xfrm>
            <a:prstGeom prst="rect">
              <a:avLst/>
            </a:prstGeom>
          </p:spPr>
          <p:txBody>
            <a:bodyPr anchor="t" rtlCol="false" tIns="0" lIns="0" bIns="0" rIns="0">
              <a:spAutoFit/>
            </a:bodyPr>
            <a:lstStyle/>
            <a:p>
              <a:pPr>
                <a:lnSpc>
                  <a:spcPts val="2800"/>
                </a:lnSpc>
              </a:pPr>
              <a:r>
                <a:rPr lang="en-US" sz="2000">
                  <a:solidFill>
                    <a:srgbClr val="004AAD"/>
                  </a:solidFill>
                  <a:latin typeface="Aileron"/>
                </a:rPr>
                <a:t>Your SDG  progress report can start with a brief review of your organisation's alignment to the Global Goals. It can include the social responsibility and business case for taking action on the SDGs.</a:t>
              </a:r>
            </a:p>
            <a:p>
              <a:pPr>
                <a:lnSpc>
                  <a:spcPts val="2800"/>
                </a:lnSpc>
              </a:pPr>
            </a:p>
            <a:p>
              <a:pPr>
                <a:lnSpc>
                  <a:spcPts val="2800"/>
                </a:lnSpc>
              </a:pPr>
              <a:r>
                <a:rPr lang="en-US" sz="2000">
                  <a:solidFill>
                    <a:srgbClr val="004AAD"/>
                  </a:solidFill>
                  <a:latin typeface="Aileron"/>
                </a:rPr>
                <a:t>Creating a good SDG progress report means being transparent with your audience. Back up your claims with relevant data. Keep your sentences concise when necessary, but dive into detail when it comes to qualitative and quantitative evidence.</a:t>
              </a:r>
            </a:p>
          </p:txBody>
        </p:sp>
        <p:sp>
          <p:nvSpPr>
            <p:cNvPr name="TextBox 11" id="11"/>
            <p:cNvSpPr txBox="true"/>
            <p:nvPr/>
          </p:nvSpPr>
          <p:spPr>
            <a:xfrm rot="0">
              <a:off x="0" y="-28575"/>
              <a:ext cx="9382550" cy="1161415"/>
            </a:xfrm>
            <a:prstGeom prst="rect">
              <a:avLst/>
            </a:prstGeom>
          </p:spPr>
          <p:txBody>
            <a:bodyPr anchor="t" rtlCol="false" tIns="0" lIns="0" bIns="0" rIns="0">
              <a:spAutoFit/>
            </a:bodyPr>
            <a:lstStyle/>
            <a:p>
              <a:pPr>
                <a:lnSpc>
                  <a:spcPts val="5880"/>
                </a:lnSpc>
              </a:pPr>
              <a:r>
                <a:rPr lang="en-US" sz="5600">
                  <a:solidFill>
                    <a:srgbClr val="004AAD"/>
                  </a:solidFill>
                  <a:latin typeface="Kollektif Bold"/>
                </a:rPr>
                <a:t>Introduction</a:t>
              </a:r>
            </a:p>
          </p:txBody>
        </p:sp>
      </p:grpSp>
      <p:sp>
        <p:nvSpPr>
          <p:cNvPr name="TextBox 12" id="12"/>
          <p:cNvSpPr txBox="true"/>
          <p:nvPr/>
        </p:nvSpPr>
        <p:spPr>
          <a:xfrm rot="0">
            <a:off x="1684976" y="8637270"/>
            <a:ext cx="2076341" cy="621030"/>
          </a:xfrm>
          <a:prstGeom prst="rect">
            <a:avLst/>
          </a:prstGeom>
        </p:spPr>
        <p:txBody>
          <a:bodyPr anchor="t" rtlCol="false" tIns="0" lIns="0" bIns="0" rIns="0">
            <a:spAutoFit/>
          </a:bodyPr>
          <a:lstStyle/>
          <a:p>
            <a:pPr>
              <a:lnSpc>
                <a:spcPts val="2520"/>
              </a:lnSpc>
            </a:pPr>
            <a:r>
              <a:rPr lang="en-US" sz="1800" spc="36">
                <a:solidFill>
                  <a:srgbClr val="004AAD"/>
                </a:solidFill>
                <a:latin typeface="Aileron"/>
              </a:rPr>
              <a:t>Your Business</a:t>
            </a:r>
          </a:p>
          <a:p>
            <a:pPr>
              <a:lnSpc>
                <a:spcPts val="2520"/>
              </a:lnSpc>
            </a:pPr>
            <a:r>
              <a:rPr lang="en-US" sz="1800" spc="36">
                <a:solidFill>
                  <a:srgbClr val="004AAD"/>
                </a:solidFill>
                <a:latin typeface="Aileron"/>
              </a:rPr>
              <a:t>Name Here</a:t>
            </a:r>
          </a:p>
        </p:txBody>
      </p:sp>
      <p:sp>
        <p:nvSpPr>
          <p:cNvPr name="TextBox 13" id="13"/>
          <p:cNvSpPr txBox="true"/>
          <p:nvPr/>
        </p:nvSpPr>
        <p:spPr>
          <a:xfrm rot="0">
            <a:off x="4131392" y="8637270"/>
            <a:ext cx="1824120" cy="621030"/>
          </a:xfrm>
          <a:prstGeom prst="rect">
            <a:avLst/>
          </a:prstGeom>
        </p:spPr>
        <p:txBody>
          <a:bodyPr anchor="t" rtlCol="false" tIns="0" lIns="0" bIns="0" rIns="0">
            <a:spAutoFit/>
          </a:bodyPr>
          <a:lstStyle/>
          <a:p>
            <a:pPr>
              <a:lnSpc>
                <a:spcPts val="2520"/>
              </a:lnSpc>
            </a:pPr>
            <a:r>
              <a:rPr lang="en-US" sz="1800" spc="36">
                <a:solidFill>
                  <a:srgbClr val="004AAD"/>
                </a:solidFill>
                <a:latin typeface="Aileron"/>
              </a:rPr>
              <a:t>SDG Progress</a:t>
            </a:r>
          </a:p>
          <a:p>
            <a:pPr>
              <a:lnSpc>
                <a:spcPts val="2520"/>
              </a:lnSpc>
            </a:pPr>
            <a:r>
              <a:rPr lang="en-US" sz="1800" spc="36">
                <a:solidFill>
                  <a:srgbClr val="004AAD"/>
                </a:solidFill>
                <a:latin typeface="Aileron Bold"/>
              </a:rPr>
              <a:t>Report 2025</a:t>
            </a:r>
          </a:p>
        </p:txBody>
      </p:sp>
      <p:sp>
        <p:nvSpPr>
          <p:cNvPr name="TextBox 14" id="14"/>
          <p:cNvSpPr txBox="true"/>
          <p:nvPr/>
        </p:nvSpPr>
        <p:spPr>
          <a:xfrm rot="0">
            <a:off x="14778904" y="8627745"/>
            <a:ext cx="1824120" cy="349250"/>
          </a:xfrm>
          <a:prstGeom prst="rect">
            <a:avLst/>
          </a:prstGeom>
        </p:spPr>
        <p:txBody>
          <a:bodyPr anchor="t" rtlCol="false" tIns="0" lIns="0" bIns="0" rIns="0">
            <a:spAutoFit/>
          </a:bodyPr>
          <a:lstStyle/>
          <a:p>
            <a:pPr algn="r" marL="0" indent="0" lvl="0">
              <a:lnSpc>
                <a:spcPts val="2800"/>
              </a:lnSpc>
              <a:spcBef>
                <a:spcPct val="0"/>
              </a:spcBef>
            </a:pPr>
            <a:r>
              <a:rPr lang="en-US" sz="2000" spc="40">
                <a:solidFill>
                  <a:srgbClr val="004AAD"/>
                </a:solidFill>
                <a:latin typeface="Aileron Ultra-Bold"/>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6C02B"/>
        </a:solidFill>
      </p:bgPr>
    </p:bg>
    <p:spTree>
      <p:nvGrpSpPr>
        <p:cNvPr id="1" name=""/>
        <p:cNvGrpSpPr/>
        <p:nvPr/>
      </p:nvGrpSpPr>
      <p:grpSpPr>
        <a:xfrm>
          <a:off x="0" y="0"/>
          <a:ext cx="0" cy="0"/>
          <a:chOff x="0" y="0"/>
          <a:chExt cx="0" cy="0"/>
        </a:xfrm>
      </p:grpSpPr>
      <p:sp>
        <p:nvSpPr>
          <p:cNvPr name="AutoShape 2" id="2"/>
          <p:cNvSpPr/>
          <p:nvPr/>
        </p:nvSpPr>
        <p:spPr>
          <a:xfrm rot="0">
            <a:off x="1684976" y="8399499"/>
            <a:ext cx="14918048" cy="0"/>
          </a:xfrm>
          <a:prstGeom prst="line">
            <a:avLst/>
          </a:prstGeom>
          <a:ln cap="rnd" w="9525">
            <a:solidFill>
              <a:srgbClr val="000000"/>
            </a:solidFill>
            <a:prstDash val="solid"/>
            <a:headEnd type="none" len="sm" w="sm"/>
            <a:tailEnd type="none" len="sm" w="sm"/>
          </a:ln>
        </p:spPr>
      </p:sp>
      <p:grpSp>
        <p:nvGrpSpPr>
          <p:cNvPr name="Group 3" id="3"/>
          <p:cNvGrpSpPr/>
          <p:nvPr/>
        </p:nvGrpSpPr>
        <p:grpSpPr>
          <a:xfrm rot="0">
            <a:off x="2177698" y="1759682"/>
            <a:ext cx="5312635" cy="6006507"/>
            <a:chOff x="0" y="0"/>
            <a:chExt cx="3130550" cy="3539424"/>
          </a:xfrm>
        </p:grpSpPr>
        <p:sp>
          <p:nvSpPr>
            <p:cNvPr name="Freeform 4" id="4"/>
            <p:cNvSpPr/>
            <p:nvPr/>
          </p:nvSpPr>
          <p:spPr>
            <a:xfrm flipH="false" flipV="false" rot="0">
              <a:off x="0" y="0"/>
              <a:ext cx="3130550" cy="3539425"/>
            </a:xfrm>
            <a:custGeom>
              <a:avLst/>
              <a:gdLst/>
              <a:ahLst/>
              <a:cxnLst/>
              <a:rect r="r" b="b" t="t" l="l"/>
              <a:pathLst>
                <a:path h="3539425" w="3130550">
                  <a:moveTo>
                    <a:pt x="0" y="1123950"/>
                  </a:moveTo>
                  <a:lnTo>
                    <a:pt x="0" y="3539425"/>
                  </a:lnTo>
                  <a:lnTo>
                    <a:pt x="3130550" y="3539425"/>
                  </a:lnTo>
                  <a:lnTo>
                    <a:pt x="3130550" y="0"/>
                  </a:lnTo>
                  <a:close/>
                </a:path>
              </a:pathLst>
            </a:custGeom>
            <a:solidFill>
              <a:srgbClr val="004AAD"/>
            </a:solidFill>
          </p:spPr>
        </p:sp>
      </p:grpSp>
      <p:grpSp>
        <p:nvGrpSpPr>
          <p:cNvPr name="Group 5" id="5"/>
          <p:cNvGrpSpPr/>
          <p:nvPr/>
        </p:nvGrpSpPr>
        <p:grpSpPr>
          <a:xfrm rot="0">
            <a:off x="2691397" y="1028700"/>
            <a:ext cx="4132558" cy="4627639"/>
            <a:chOff x="0" y="0"/>
            <a:chExt cx="6350000" cy="7110730"/>
          </a:xfrm>
        </p:grpSpPr>
        <p:sp>
          <p:nvSpPr>
            <p:cNvPr name="Freeform 6" id="6"/>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2"/>
              <a:stretch>
                <a:fillRect l="0" t="-17018" r="0" b="-17018"/>
              </a:stretch>
            </a:blipFill>
          </p:spPr>
        </p:sp>
      </p:grpSp>
      <p:sp>
        <p:nvSpPr>
          <p:cNvPr name="TextBox 7" id="7"/>
          <p:cNvSpPr txBox="true"/>
          <p:nvPr/>
        </p:nvSpPr>
        <p:spPr>
          <a:xfrm rot="0">
            <a:off x="8420198" y="4271512"/>
            <a:ext cx="7636681" cy="3168650"/>
          </a:xfrm>
          <a:prstGeom prst="rect">
            <a:avLst/>
          </a:prstGeom>
        </p:spPr>
        <p:txBody>
          <a:bodyPr anchor="t" rtlCol="false" tIns="0" lIns="0" bIns="0" rIns="0">
            <a:spAutoFit/>
          </a:bodyPr>
          <a:lstStyle/>
          <a:p>
            <a:pPr>
              <a:lnSpc>
                <a:spcPts val="2800"/>
              </a:lnSpc>
            </a:pPr>
            <a:r>
              <a:rPr lang="en-US" sz="2000">
                <a:solidFill>
                  <a:srgbClr val="004AAD"/>
                </a:solidFill>
                <a:latin typeface="Aileron"/>
              </a:rPr>
              <a:t>This section is an opportunity to demonstrate how top management is taking the lead and giving direction to the company's sustainability efforts.</a:t>
            </a:r>
          </a:p>
          <a:p>
            <a:pPr>
              <a:lnSpc>
                <a:spcPts val="2800"/>
              </a:lnSpc>
            </a:pPr>
          </a:p>
          <a:p>
            <a:pPr>
              <a:lnSpc>
                <a:spcPts val="2800"/>
              </a:lnSpc>
            </a:pPr>
            <a:r>
              <a:rPr lang="en-US" sz="2000">
                <a:solidFill>
                  <a:srgbClr val="004AAD"/>
                </a:solidFill>
                <a:latin typeface="Aileron"/>
              </a:rPr>
              <a:t>An authentic, sincere and mission-driven statement from the chair, CEO or president signals commitment and sets the tone for the rest of the report. It can include an overview of the vision, direction and strategy the organisation is committed to take, to help move the needle on the SDGs to meet the global 2030 deadline.</a:t>
            </a:r>
          </a:p>
        </p:txBody>
      </p:sp>
      <p:sp>
        <p:nvSpPr>
          <p:cNvPr name="TextBox 8" id="8"/>
          <p:cNvSpPr txBox="true"/>
          <p:nvPr/>
        </p:nvSpPr>
        <p:spPr>
          <a:xfrm rot="0">
            <a:off x="3218520" y="5618239"/>
            <a:ext cx="3078312" cy="1605685"/>
          </a:xfrm>
          <a:prstGeom prst="rect">
            <a:avLst/>
          </a:prstGeom>
        </p:spPr>
        <p:txBody>
          <a:bodyPr anchor="t" rtlCol="false" tIns="0" lIns="0" bIns="0" rIns="0">
            <a:spAutoFit/>
          </a:bodyPr>
          <a:lstStyle/>
          <a:p>
            <a:pPr algn="ctr">
              <a:lnSpc>
                <a:spcPts val="2554"/>
              </a:lnSpc>
            </a:pPr>
            <a:r>
              <a:rPr lang="en-US" sz="1824">
                <a:solidFill>
                  <a:srgbClr val="F1EFE1"/>
                </a:solidFill>
                <a:latin typeface="Aileron Bold"/>
              </a:rPr>
              <a:t>"Catch your reader's eye by highlighting one of your main points in this space."</a:t>
            </a:r>
          </a:p>
          <a:p>
            <a:pPr algn="ctr">
              <a:lnSpc>
                <a:spcPts val="2554"/>
              </a:lnSpc>
            </a:pPr>
          </a:p>
          <a:p>
            <a:pPr algn="ctr">
              <a:lnSpc>
                <a:spcPts val="2554"/>
              </a:lnSpc>
            </a:pPr>
            <a:r>
              <a:rPr lang="en-US" sz="1824">
                <a:solidFill>
                  <a:srgbClr val="F1EFE1"/>
                </a:solidFill>
                <a:latin typeface="Aileron Bold"/>
              </a:rPr>
              <a:t>- Name Here</a:t>
            </a:r>
          </a:p>
        </p:txBody>
      </p:sp>
      <p:sp>
        <p:nvSpPr>
          <p:cNvPr name="TextBox 9" id="9"/>
          <p:cNvSpPr txBox="true"/>
          <p:nvPr/>
        </p:nvSpPr>
        <p:spPr>
          <a:xfrm rot="0">
            <a:off x="8420198" y="1731107"/>
            <a:ext cx="7036912" cy="1621155"/>
          </a:xfrm>
          <a:prstGeom prst="rect">
            <a:avLst/>
          </a:prstGeom>
        </p:spPr>
        <p:txBody>
          <a:bodyPr anchor="t" rtlCol="false" tIns="0" lIns="0" bIns="0" rIns="0">
            <a:spAutoFit/>
          </a:bodyPr>
          <a:lstStyle/>
          <a:p>
            <a:pPr>
              <a:lnSpc>
                <a:spcPts val="5880"/>
              </a:lnSpc>
            </a:pPr>
            <a:r>
              <a:rPr lang="en-US" sz="5600">
                <a:solidFill>
                  <a:srgbClr val="004AAD"/>
                </a:solidFill>
                <a:latin typeface="Kollektif Bold"/>
              </a:rPr>
              <a:t>Message from</a:t>
            </a:r>
          </a:p>
          <a:p>
            <a:pPr>
              <a:lnSpc>
                <a:spcPts val="5880"/>
              </a:lnSpc>
            </a:pPr>
            <a:r>
              <a:rPr lang="en-US" sz="5600">
                <a:solidFill>
                  <a:srgbClr val="004AAD"/>
                </a:solidFill>
                <a:latin typeface="Kollektif Bold"/>
              </a:rPr>
              <a:t>our leaders</a:t>
            </a:r>
          </a:p>
        </p:txBody>
      </p:sp>
      <p:sp>
        <p:nvSpPr>
          <p:cNvPr name="TextBox 10" id="10"/>
          <p:cNvSpPr txBox="true"/>
          <p:nvPr/>
        </p:nvSpPr>
        <p:spPr>
          <a:xfrm rot="0">
            <a:off x="1684976" y="8637270"/>
            <a:ext cx="2076341" cy="621030"/>
          </a:xfrm>
          <a:prstGeom prst="rect">
            <a:avLst/>
          </a:prstGeom>
        </p:spPr>
        <p:txBody>
          <a:bodyPr anchor="t" rtlCol="false" tIns="0" lIns="0" bIns="0" rIns="0">
            <a:spAutoFit/>
          </a:bodyPr>
          <a:lstStyle/>
          <a:p>
            <a:pPr>
              <a:lnSpc>
                <a:spcPts val="2520"/>
              </a:lnSpc>
            </a:pPr>
            <a:r>
              <a:rPr lang="en-US" sz="1800" spc="36">
                <a:solidFill>
                  <a:srgbClr val="004AAD"/>
                </a:solidFill>
                <a:latin typeface="Aileron"/>
              </a:rPr>
              <a:t>Your Business</a:t>
            </a:r>
          </a:p>
          <a:p>
            <a:pPr>
              <a:lnSpc>
                <a:spcPts val="2520"/>
              </a:lnSpc>
            </a:pPr>
            <a:r>
              <a:rPr lang="en-US" sz="1800" spc="36">
                <a:solidFill>
                  <a:srgbClr val="004AAD"/>
                </a:solidFill>
                <a:latin typeface="Aileron"/>
              </a:rPr>
              <a:t>Name Here</a:t>
            </a:r>
          </a:p>
        </p:txBody>
      </p:sp>
      <p:sp>
        <p:nvSpPr>
          <p:cNvPr name="TextBox 11" id="11"/>
          <p:cNvSpPr txBox="true"/>
          <p:nvPr/>
        </p:nvSpPr>
        <p:spPr>
          <a:xfrm rot="0">
            <a:off x="4131392" y="8637270"/>
            <a:ext cx="1824120" cy="621030"/>
          </a:xfrm>
          <a:prstGeom prst="rect">
            <a:avLst/>
          </a:prstGeom>
        </p:spPr>
        <p:txBody>
          <a:bodyPr anchor="t" rtlCol="false" tIns="0" lIns="0" bIns="0" rIns="0">
            <a:spAutoFit/>
          </a:bodyPr>
          <a:lstStyle/>
          <a:p>
            <a:pPr>
              <a:lnSpc>
                <a:spcPts val="2520"/>
              </a:lnSpc>
            </a:pPr>
            <a:r>
              <a:rPr lang="en-US" sz="1800" spc="36">
                <a:solidFill>
                  <a:srgbClr val="004AAD"/>
                </a:solidFill>
                <a:latin typeface="Aileron"/>
              </a:rPr>
              <a:t>SDG Progress</a:t>
            </a:r>
          </a:p>
          <a:p>
            <a:pPr>
              <a:lnSpc>
                <a:spcPts val="2520"/>
              </a:lnSpc>
            </a:pPr>
            <a:r>
              <a:rPr lang="en-US" sz="1800" spc="36">
                <a:solidFill>
                  <a:srgbClr val="004AAD"/>
                </a:solidFill>
                <a:latin typeface="Aileron Bold"/>
              </a:rPr>
              <a:t>Report 2025</a:t>
            </a:r>
          </a:p>
        </p:txBody>
      </p:sp>
      <p:sp>
        <p:nvSpPr>
          <p:cNvPr name="TextBox 12" id="12"/>
          <p:cNvSpPr txBox="true"/>
          <p:nvPr/>
        </p:nvSpPr>
        <p:spPr>
          <a:xfrm rot="0">
            <a:off x="14778904" y="8627745"/>
            <a:ext cx="1824120" cy="349250"/>
          </a:xfrm>
          <a:prstGeom prst="rect">
            <a:avLst/>
          </a:prstGeom>
        </p:spPr>
        <p:txBody>
          <a:bodyPr anchor="t" rtlCol="false" tIns="0" lIns="0" bIns="0" rIns="0">
            <a:spAutoFit/>
          </a:bodyPr>
          <a:lstStyle/>
          <a:p>
            <a:pPr algn="r" marL="0" indent="0" lvl="0">
              <a:lnSpc>
                <a:spcPts val="2800"/>
              </a:lnSpc>
              <a:spcBef>
                <a:spcPct val="0"/>
              </a:spcBef>
            </a:pPr>
            <a:r>
              <a:rPr lang="en-US" sz="2000" spc="40">
                <a:solidFill>
                  <a:srgbClr val="004AAD"/>
                </a:solidFill>
                <a:latin typeface="Aileron Ultra-Bold"/>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9622901">
            <a:off x="266672" y="-3690338"/>
            <a:ext cx="20124627" cy="8950886"/>
            <a:chOff x="0" y="0"/>
            <a:chExt cx="31686624" cy="14093347"/>
          </a:xfrm>
        </p:grpSpPr>
        <p:sp>
          <p:nvSpPr>
            <p:cNvPr name="Freeform 3" id="3"/>
            <p:cNvSpPr/>
            <p:nvPr/>
          </p:nvSpPr>
          <p:spPr>
            <a:xfrm flipH="false" flipV="false" rot="0">
              <a:off x="0" y="0"/>
              <a:ext cx="31686624" cy="14093346"/>
            </a:xfrm>
            <a:custGeom>
              <a:avLst/>
              <a:gdLst/>
              <a:ahLst/>
              <a:cxnLst/>
              <a:rect r="r" b="b" t="t" l="l"/>
              <a:pathLst>
                <a:path h="14093346" w="31686624">
                  <a:moveTo>
                    <a:pt x="0" y="0"/>
                  </a:moveTo>
                  <a:lnTo>
                    <a:pt x="31686624" y="0"/>
                  </a:lnTo>
                  <a:lnTo>
                    <a:pt x="31686624" y="14093346"/>
                  </a:lnTo>
                  <a:lnTo>
                    <a:pt x="0" y="14093346"/>
                  </a:lnTo>
                  <a:close/>
                </a:path>
              </a:pathLst>
            </a:custGeom>
            <a:solidFill>
              <a:srgbClr val="56C02B"/>
            </a:solidFill>
          </p:spPr>
        </p:sp>
      </p:grpSp>
      <p:grpSp>
        <p:nvGrpSpPr>
          <p:cNvPr name="Group 4" id="4"/>
          <p:cNvGrpSpPr/>
          <p:nvPr/>
        </p:nvGrpSpPr>
        <p:grpSpPr>
          <a:xfrm rot="-9622901">
            <a:off x="-6479488" y="8462933"/>
            <a:ext cx="20124627" cy="8722700"/>
            <a:chOff x="0" y="0"/>
            <a:chExt cx="31686624" cy="13734063"/>
          </a:xfrm>
        </p:grpSpPr>
        <p:sp>
          <p:nvSpPr>
            <p:cNvPr name="Freeform 5" id="5"/>
            <p:cNvSpPr/>
            <p:nvPr/>
          </p:nvSpPr>
          <p:spPr>
            <a:xfrm flipH="false" flipV="false" rot="0">
              <a:off x="0" y="0"/>
              <a:ext cx="31686624" cy="13734062"/>
            </a:xfrm>
            <a:custGeom>
              <a:avLst/>
              <a:gdLst/>
              <a:ahLst/>
              <a:cxnLst/>
              <a:rect r="r" b="b" t="t" l="l"/>
              <a:pathLst>
                <a:path h="13734062" w="31686624">
                  <a:moveTo>
                    <a:pt x="0" y="0"/>
                  </a:moveTo>
                  <a:lnTo>
                    <a:pt x="31686624" y="0"/>
                  </a:lnTo>
                  <a:lnTo>
                    <a:pt x="31686624" y="13734062"/>
                  </a:lnTo>
                  <a:lnTo>
                    <a:pt x="0" y="13734062"/>
                  </a:lnTo>
                  <a:close/>
                </a:path>
              </a:pathLst>
            </a:custGeom>
            <a:solidFill>
              <a:srgbClr val="004AAD"/>
            </a:solidFill>
          </p:spPr>
        </p:sp>
      </p:grpSp>
      <p:grpSp>
        <p:nvGrpSpPr>
          <p:cNvPr name="Group 6" id="6"/>
          <p:cNvGrpSpPr/>
          <p:nvPr/>
        </p:nvGrpSpPr>
        <p:grpSpPr>
          <a:xfrm rot="0">
            <a:off x="3189964" y="2668992"/>
            <a:ext cx="862338" cy="86233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8" id="8"/>
          <p:cNvGrpSpPr/>
          <p:nvPr/>
        </p:nvGrpSpPr>
        <p:grpSpPr>
          <a:xfrm rot="0">
            <a:off x="3189964" y="2668992"/>
            <a:ext cx="955672" cy="955672"/>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4AAD"/>
            </a:solidFill>
          </p:spPr>
        </p:sp>
      </p:grpSp>
      <p:grpSp>
        <p:nvGrpSpPr>
          <p:cNvPr name="Group 10" id="10"/>
          <p:cNvGrpSpPr/>
          <p:nvPr/>
        </p:nvGrpSpPr>
        <p:grpSpPr>
          <a:xfrm rot="0">
            <a:off x="7354519" y="4158779"/>
            <a:ext cx="955672" cy="955672"/>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4AAD"/>
            </a:solidFill>
          </p:spPr>
        </p:sp>
      </p:grpSp>
      <p:grpSp>
        <p:nvGrpSpPr>
          <p:cNvPr name="Group 12" id="12"/>
          <p:cNvGrpSpPr/>
          <p:nvPr/>
        </p:nvGrpSpPr>
        <p:grpSpPr>
          <a:xfrm rot="0">
            <a:off x="11642278" y="5679546"/>
            <a:ext cx="955672" cy="955672"/>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4AAD"/>
            </a:solidFill>
          </p:spPr>
        </p:sp>
      </p:grpSp>
      <p:sp>
        <p:nvSpPr>
          <p:cNvPr name="Freeform 14" id="14"/>
          <p:cNvSpPr/>
          <p:nvPr/>
        </p:nvSpPr>
        <p:spPr>
          <a:xfrm flipH="false" flipV="false" rot="0">
            <a:off x="3478664" y="2839913"/>
            <a:ext cx="378273" cy="613830"/>
          </a:xfrm>
          <a:custGeom>
            <a:avLst/>
            <a:gdLst/>
            <a:ahLst/>
            <a:cxnLst/>
            <a:rect r="r" b="b" t="t" l="l"/>
            <a:pathLst>
              <a:path h="613830" w="378273">
                <a:moveTo>
                  <a:pt x="0" y="0"/>
                </a:moveTo>
                <a:lnTo>
                  <a:pt x="378273" y="0"/>
                </a:lnTo>
                <a:lnTo>
                  <a:pt x="378273" y="613830"/>
                </a:lnTo>
                <a:lnTo>
                  <a:pt x="0" y="6138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7537721" y="4427793"/>
            <a:ext cx="589268" cy="417644"/>
          </a:xfrm>
          <a:custGeom>
            <a:avLst/>
            <a:gdLst/>
            <a:ahLst/>
            <a:cxnLst/>
            <a:rect r="r" b="b" t="t" l="l"/>
            <a:pathLst>
              <a:path h="417644" w="589268">
                <a:moveTo>
                  <a:pt x="0" y="0"/>
                </a:moveTo>
                <a:lnTo>
                  <a:pt x="589268" y="0"/>
                </a:lnTo>
                <a:lnTo>
                  <a:pt x="589268" y="417644"/>
                </a:lnTo>
                <a:lnTo>
                  <a:pt x="0" y="4176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1816549" y="5857612"/>
            <a:ext cx="607130" cy="599541"/>
          </a:xfrm>
          <a:custGeom>
            <a:avLst/>
            <a:gdLst/>
            <a:ahLst/>
            <a:cxnLst/>
            <a:rect r="r" b="b" t="t" l="l"/>
            <a:pathLst>
              <a:path h="599541" w="607130">
                <a:moveTo>
                  <a:pt x="0" y="0"/>
                </a:moveTo>
                <a:lnTo>
                  <a:pt x="607130" y="0"/>
                </a:lnTo>
                <a:lnTo>
                  <a:pt x="607130" y="599541"/>
                </a:lnTo>
                <a:lnTo>
                  <a:pt x="0" y="5995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3189964" y="3816895"/>
            <a:ext cx="3473731" cy="2401195"/>
            <a:chOff x="0" y="0"/>
            <a:chExt cx="4631641" cy="3201593"/>
          </a:xfrm>
        </p:grpSpPr>
        <p:sp>
          <p:nvSpPr>
            <p:cNvPr name="TextBox 18" id="18"/>
            <p:cNvSpPr txBox="true"/>
            <p:nvPr/>
          </p:nvSpPr>
          <p:spPr>
            <a:xfrm rot="0">
              <a:off x="0" y="-104775"/>
              <a:ext cx="4631641" cy="560620"/>
            </a:xfrm>
            <a:prstGeom prst="rect">
              <a:avLst/>
            </a:prstGeom>
          </p:spPr>
          <p:txBody>
            <a:bodyPr anchor="t" rtlCol="false" tIns="0" lIns="0" bIns="0" rIns="0">
              <a:spAutoFit/>
            </a:bodyPr>
            <a:lstStyle/>
            <a:p>
              <a:pPr algn="just">
                <a:lnSpc>
                  <a:spcPts val="3818"/>
                </a:lnSpc>
              </a:pPr>
              <a:r>
                <a:rPr lang="en-US" sz="2300" spc="101">
                  <a:solidFill>
                    <a:srgbClr val="004AAD"/>
                  </a:solidFill>
                  <a:latin typeface="Aileron Heavy"/>
                </a:rPr>
                <a:t>PRIORITY SDG</a:t>
              </a:r>
            </a:p>
          </p:txBody>
        </p:sp>
        <p:sp>
          <p:nvSpPr>
            <p:cNvPr name="TextBox 19" id="19"/>
            <p:cNvSpPr txBox="true"/>
            <p:nvPr/>
          </p:nvSpPr>
          <p:spPr>
            <a:xfrm rot="0">
              <a:off x="0" y="553220"/>
              <a:ext cx="3880901" cy="2562013"/>
            </a:xfrm>
            <a:prstGeom prst="rect">
              <a:avLst/>
            </a:prstGeom>
          </p:spPr>
          <p:txBody>
            <a:bodyPr anchor="t" rtlCol="false" tIns="0" lIns="0" bIns="0" rIns="0">
              <a:spAutoFit/>
            </a:bodyPr>
            <a:lstStyle/>
            <a:p>
              <a:pPr>
                <a:lnSpc>
                  <a:spcPts val="2239"/>
                </a:lnSpc>
                <a:spcBef>
                  <a:spcPct val="0"/>
                </a:spcBef>
              </a:pPr>
              <a:r>
                <a:rPr lang="en-US" sz="1599">
                  <a:solidFill>
                    <a:srgbClr val="004AAD"/>
                  </a:solidFill>
                  <a:latin typeface="Aileron"/>
                </a:rPr>
                <a:t>To help give your audience an overview, this section can include a brief description of the goal, its relevance to your sector or industry and the specific sub-targets your organisation is addressing.</a:t>
              </a:r>
            </a:p>
          </p:txBody>
        </p:sp>
      </p:grpSp>
      <p:grpSp>
        <p:nvGrpSpPr>
          <p:cNvPr name="Group 20" id="20"/>
          <p:cNvGrpSpPr/>
          <p:nvPr/>
        </p:nvGrpSpPr>
        <p:grpSpPr>
          <a:xfrm rot="0">
            <a:off x="7354519" y="5337662"/>
            <a:ext cx="3774084" cy="2667895"/>
            <a:chOff x="0" y="0"/>
            <a:chExt cx="5032112" cy="3557193"/>
          </a:xfrm>
        </p:grpSpPr>
        <p:sp>
          <p:nvSpPr>
            <p:cNvPr name="TextBox 21" id="21"/>
            <p:cNvSpPr txBox="true"/>
            <p:nvPr/>
          </p:nvSpPr>
          <p:spPr>
            <a:xfrm rot="0">
              <a:off x="0" y="-104775"/>
              <a:ext cx="5032112" cy="560620"/>
            </a:xfrm>
            <a:prstGeom prst="rect">
              <a:avLst/>
            </a:prstGeom>
          </p:spPr>
          <p:txBody>
            <a:bodyPr anchor="t" rtlCol="false" tIns="0" lIns="0" bIns="0" rIns="0">
              <a:spAutoFit/>
            </a:bodyPr>
            <a:lstStyle/>
            <a:p>
              <a:pPr algn="just">
                <a:lnSpc>
                  <a:spcPts val="3818"/>
                </a:lnSpc>
              </a:pPr>
              <a:r>
                <a:rPr lang="en-US" sz="2300" spc="101">
                  <a:solidFill>
                    <a:srgbClr val="004AAD"/>
                  </a:solidFill>
                  <a:latin typeface="Aileron Heavy"/>
                </a:rPr>
                <a:t>PRIORITY SDG</a:t>
              </a:r>
            </a:p>
          </p:txBody>
        </p:sp>
        <p:sp>
          <p:nvSpPr>
            <p:cNvPr name="TextBox 22" id="22"/>
            <p:cNvSpPr txBox="true"/>
            <p:nvPr/>
          </p:nvSpPr>
          <p:spPr>
            <a:xfrm rot="0">
              <a:off x="0" y="553220"/>
              <a:ext cx="4216459" cy="2562013"/>
            </a:xfrm>
            <a:prstGeom prst="rect">
              <a:avLst/>
            </a:prstGeom>
          </p:spPr>
          <p:txBody>
            <a:bodyPr anchor="t" rtlCol="false" tIns="0" lIns="0" bIns="0" rIns="0">
              <a:spAutoFit/>
            </a:bodyPr>
            <a:lstStyle/>
            <a:p>
              <a:pPr>
                <a:lnSpc>
                  <a:spcPts val="2239"/>
                </a:lnSpc>
                <a:spcBef>
                  <a:spcPct val="0"/>
                </a:spcBef>
              </a:pPr>
              <a:r>
                <a:rPr lang="en-US" sz="1599">
                  <a:solidFill>
                    <a:srgbClr val="004AAD"/>
                  </a:solidFill>
                  <a:latin typeface="Aileron"/>
                </a:rPr>
                <a:t>To help give your audience an overview, this section can include a brief description of the goal, its relevance to your sector or industry and the specific sub-targets your organisation is addressing.</a:t>
              </a:r>
            </a:p>
          </p:txBody>
        </p:sp>
      </p:grpSp>
      <p:grpSp>
        <p:nvGrpSpPr>
          <p:cNvPr name="Group 23" id="23"/>
          <p:cNvGrpSpPr/>
          <p:nvPr/>
        </p:nvGrpSpPr>
        <p:grpSpPr>
          <a:xfrm rot="0">
            <a:off x="11642278" y="6858429"/>
            <a:ext cx="3774084" cy="2667895"/>
            <a:chOff x="0" y="0"/>
            <a:chExt cx="5032112" cy="3557193"/>
          </a:xfrm>
        </p:grpSpPr>
        <p:sp>
          <p:nvSpPr>
            <p:cNvPr name="TextBox 24" id="24"/>
            <p:cNvSpPr txBox="true"/>
            <p:nvPr/>
          </p:nvSpPr>
          <p:spPr>
            <a:xfrm rot="0">
              <a:off x="0" y="-104775"/>
              <a:ext cx="5032112" cy="560620"/>
            </a:xfrm>
            <a:prstGeom prst="rect">
              <a:avLst/>
            </a:prstGeom>
          </p:spPr>
          <p:txBody>
            <a:bodyPr anchor="t" rtlCol="false" tIns="0" lIns="0" bIns="0" rIns="0">
              <a:spAutoFit/>
            </a:bodyPr>
            <a:lstStyle/>
            <a:p>
              <a:pPr algn="just">
                <a:lnSpc>
                  <a:spcPts val="3818"/>
                </a:lnSpc>
              </a:pPr>
              <a:r>
                <a:rPr lang="en-US" sz="2300" spc="101">
                  <a:solidFill>
                    <a:srgbClr val="004AAD"/>
                  </a:solidFill>
                  <a:latin typeface="Aileron Heavy"/>
                </a:rPr>
                <a:t>PRIORITY SDG</a:t>
              </a:r>
            </a:p>
          </p:txBody>
        </p:sp>
        <p:sp>
          <p:nvSpPr>
            <p:cNvPr name="TextBox 25" id="25"/>
            <p:cNvSpPr txBox="true"/>
            <p:nvPr/>
          </p:nvSpPr>
          <p:spPr>
            <a:xfrm rot="0">
              <a:off x="0" y="553220"/>
              <a:ext cx="4216459" cy="2562013"/>
            </a:xfrm>
            <a:prstGeom prst="rect">
              <a:avLst/>
            </a:prstGeom>
          </p:spPr>
          <p:txBody>
            <a:bodyPr anchor="t" rtlCol="false" tIns="0" lIns="0" bIns="0" rIns="0">
              <a:spAutoFit/>
            </a:bodyPr>
            <a:lstStyle/>
            <a:p>
              <a:pPr>
                <a:lnSpc>
                  <a:spcPts val="2239"/>
                </a:lnSpc>
                <a:spcBef>
                  <a:spcPct val="0"/>
                </a:spcBef>
              </a:pPr>
              <a:r>
                <a:rPr lang="en-US" sz="1599">
                  <a:solidFill>
                    <a:srgbClr val="004AAD"/>
                  </a:solidFill>
                  <a:latin typeface="Aileron"/>
                </a:rPr>
                <a:t>To help give your audience an overview, this section can include a brief description of the goal, its relevance to your sector or industry and the specific sub-targets your organisation is addressing.</a:t>
              </a:r>
            </a:p>
          </p:txBody>
        </p:sp>
      </p:grpSp>
      <p:grpSp>
        <p:nvGrpSpPr>
          <p:cNvPr name="Group 26" id="26"/>
          <p:cNvGrpSpPr/>
          <p:nvPr/>
        </p:nvGrpSpPr>
        <p:grpSpPr>
          <a:xfrm rot="0">
            <a:off x="9463815" y="1606563"/>
            <a:ext cx="7278091" cy="2868218"/>
            <a:chOff x="0" y="0"/>
            <a:chExt cx="9704121" cy="3824291"/>
          </a:xfrm>
        </p:grpSpPr>
        <p:sp>
          <p:nvSpPr>
            <p:cNvPr name="TextBox 27" id="27"/>
            <p:cNvSpPr txBox="true"/>
            <p:nvPr/>
          </p:nvSpPr>
          <p:spPr>
            <a:xfrm rot="0">
              <a:off x="0" y="1516066"/>
              <a:ext cx="9704121" cy="2329392"/>
            </a:xfrm>
            <a:prstGeom prst="rect">
              <a:avLst/>
            </a:prstGeom>
          </p:spPr>
          <p:txBody>
            <a:bodyPr anchor="t" rtlCol="false" tIns="0" lIns="0" bIns="0" rIns="0">
              <a:spAutoFit/>
            </a:bodyPr>
            <a:lstStyle/>
            <a:p>
              <a:pPr algn="r">
                <a:lnSpc>
                  <a:spcPts val="2800"/>
                </a:lnSpc>
                <a:spcBef>
                  <a:spcPct val="0"/>
                </a:spcBef>
              </a:pPr>
              <a:r>
                <a:rPr lang="en-US" sz="2000">
                  <a:solidFill>
                    <a:srgbClr val="192954"/>
                  </a:solidFill>
                  <a:latin typeface="Aileron"/>
                </a:rPr>
                <a:t>There are 17 SDGs and 169 targets in total. While they are all important and interrelated, some will be more relevant to your business than others. This section can identify the specific SDGs and targets your organisation is prioritising, and demonstrate how they align with your own business strategy and goals.</a:t>
              </a:r>
            </a:p>
          </p:txBody>
        </p:sp>
        <p:sp>
          <p:nvSpPr>
            <p:cNvPr name="TextBox 28" id="28"/>
            <p:cNvSpPr txBox="true"/>
            <p:nvPr/>
          </p:nvSpPr>
          <p:spPr>
            <a:xfrm rot="0">
              <a:off x="0" y="-28575"/>
              <a:ext cx="9704121" cy="1161415"/>
            </a:xfrm>
            <a:prstGeom prst="rect">
              <a:avLst/>
            </a:prstGeom>
          </p:spPr>
          <p:txBody>
            <a:bodyPr anchor="t" rtlCol="false" tIns="0" lIns="0" bIns="0" rIns="0">
              <a:spAutoFit/>
            </a:bodyPr>
            <a:lstStyle/>
            <a:p>
              <a:pPr algn="r">
                <a:lnSpc>
                  <a:spcPts val="5880"/>
                </a:lnSpc>
              </a:pPr>
              <a:r>
                <a:rPr lang="en-US" sz="5600">
                  <a:solidFill>
                    <a:srgbClr val="192954"/>
                  </a:solidFill>
                  <a:latin typeface="Kollektif Bold"/>
                </a:rPr>
                <a:t>Priority SDGs</a:t>
              </a:r>
            </a:p>
          </p:txBody>
        </p:sp>
      </p:gr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2028583" y="3540154"/>
            <a:ext cx="14230834" cy="545693"/>
          </a:xfrm>
          <a:prstGeom prst="rect">
            <a:avLst/>
          </a:prstGeom>
          <a:solidFill>
            <a:srgbClr val="56C02B"/>
          </a:solidFill>
        </p:spPr>
      </p:sp>
      <p:sp>
        <p:nvSpPr>
          <p:cNvPr name="TextBox 3" id="3"/>
          <p:cNvSpPr txBox="true"/>
          <p:nvPr/>
        </p:nvSpPr>
        <p:spPr>
          <a:xfrm rot="0">
            <a:off x="2551302" y="3614772"/>
            <a:ext cx="2900936" cy="348833"/>
          </a:xfrm>
          <a:prstGeom prst="rect">
            <a:avLst/>
          </a:prstGeom>
        </p:spPr>
        <p:txBody>
          <a:bodyPr anchor="t" rtlCol="false" tIns="0" lIns="0" bIns="0" rIns="0">
            <a:spAutoFit/>
          </a:bodyPr>
          <a:lstStyle/>
          <a:p>
            <a:pPr algn="l" marL="0" indent="0" lvl="0">
              <a:lnSpc>
                <a:spcPts val="2823"/>
              </a:lnSpc>
              <a:spcBef>
                <a:spcPct val="0"/>
              </a:spcBef>
            </a:pPr>
            <a:r>
              <a:rPr lang="en-US" sz="2016" spc="120">
                <a:solidFill>
                  <a:srgbClr val="FFFFFF"/>
                </a:solidFill>
                <a:latin typeface="Aileron Heavy"/>
              </a:rPr>
              <a:t>KEY INDICATOR</a:t>
            </a:r>
          </a:p>
        </p:txBody>
      </p:sp>
      <p:sp>
        <p:nvSpPr>
          <p:cNvPr name="TextBox 4" id="4"/>
          <p:cNvSpPr txBox="true"/>
          <p:nvPr/>
        </p:nvSpPr>
        <p:spPr>
          <a:xfrm rot="0">
            <a:off x="12192537" y="3614772"/>
            <a:ext cx="2586367" cy="348833"/>
          </a:xfrm>
          <a:prstGeom prst="rect">
            <a:avLst/>
          </a:prstGeom>
        </p:spPr>
        <p:txBody>
          <a:bodyPr anchor="t" rtlCol="false" tIns="0" lIns="0" bIns="0" rIns="0">
            <a:spAutoFit/>
          </a:bodyPr>
          <a:lstStyle/>
          <a:p>
            <a:pPr algn="l" marL="0" indent="0" lvl="0">
              <a:lnSpc>
                <a:spcPts val="2823"/>
              </a:lnSpc>
              <a:spcBef>
                <a:spcPct val="0"/>
              </a:spcBef>
            </a:pPr>
            <a:r>
              <a:rPr lang="en-US" sz="2016" spc="120">
                <a:solidFill>
                  <a:srgbClr val="FFFFFF"/>
                </a:solidFill>
                <a:latin typeface="Aileron Heavy"/>
              </a:rPr>
              <a:t>DATA / OUTCOME</a:t>
            </a:r>
          </a:p>
        </p:txBody>
      </p:sp>
      <p:sp>
        <p:nvSpPr>
          <p:cNvPr name="AutoShape 5" id="5"/>
          <p:cNvSpPr/>
          <p:nvPr/>
        </p:nvSpPr>
        <p:spPr>
          <a:xfrm rot="0">
            <a:off x="2028583" y="5589492"/>
            <a:ext cx="14230834" cy="1332232"/>
          </a:xfrm>
          <a:prstGeom prst="rect">
            <a:avLst/>
          </a:prstGeom>
          <a:solidFill>
            <a:srgbClr val="F4F4F4"/>
          </a:solidFill>
        </p:spPr>
      </p:sp>
      <p:sp>
        <p:nvSpPr>
          <p:cNvPr name="TextBox 6" id="6"/>
          <p:cNvSpPr txBox="true"/>
          <p:nvPr/>
        </p:nvSpPr>
        <p:spPr>
          <a:xfrm rot="0">
            <a:off x="6948560" y="3614772"/>
            <a:ext cx="2956800" cy="348833"/>
          </a:xfrm>
          <a:prstGeom prst="rect">
            <a:avLst/>
          </a:prstGeom>
        </p:spPr>
        <p:txBody>
          <a:bodyPr anchor="t" rtlCol="false" tIns="0" lIns="0" bIns="0" rIns="0">
            <a:spAutoFit/>
          </a:bodyPr>
          <a:lstStyle/>
          <a:p>
            <a:pPr algn="l" marL="0" indent="0" lvl="0">
              <a:lnSpc>
                <a:spcPts val="2823"/>
              </a:lnSpc>
              <a:spcBef>
                <a:spcPct val="0"/>
              </a:spcBef>
            </a:pPr>
            <a:r>
              <a:rPr lang="en-US" sz="2016" spc="120">
                <a:solidFill>
                  <a:srgbClr val="FFFFFF"/>
                </a:solidFill>
                <a:latin typeface="Aileron Heavy"/>
              </a:rPr>
              <a:t>ACTIVITY / PROJECT</a:t>
            </a:r>
          </a:p>
        </p:txBody>
      </p:sp>
      <p:sp>
        <p:nvSpPr>
          <p:cNvPr name="TextBox 7" id="7"/>
          <p:cNvSpPr txBox="true"/>
          <p:nvPr/>
        </p:nvSpPr>
        <p:spPr>
          <a:xfrm rot="0">
            <a:off x="2458978" y="4288936"/>
            <a:ext cx="2652419" cy="549910"/>
          </a:xfrm>
          <a:prstGeom prst="rect">
            <a:avLst/>
          </a:prstGeom>
        </p:spPr>
        <p:txBody>
          <a:bodyPr anchor="t" rtlCol="false" tIns="0" lIns="0" bIns="0" rIns="0">
            <a:spAutoFit/>
          </a:bodyPr>
          <a:lstStyle/>
          <a:p>
            <a:pPr algn="l" marL="0" indent="0" lvl="0">
              <a:lnSpc>
                <a:spcPts val="2239"/>
              </a:lnSpc>
              <a:spcBef>
                <a:spcPct val="0"/>
              </a:spcBef>
            </a:pPr>
            <a:r>
              <a:rPr lang="en-US" sz="1599">
                <a:solidFill>
                  <a:srgbClr val="004AAD"/>
                </a:solidFill>
                <a:latin typeface="Aileron"/>
              </a:rPr>
              <a:t>Your Key Performance Indicator goes here</a:t>
            </a:r>
          </a:p>
        </p:txBody>
      </p:sp>
      <p:sp>
        <p:nvSpPr>
          <p:cNvPr name="TextBox 8" id="8"/>
          <p:cNvSpPr txBox="true"/>
          <p:nvPr/>
        </p:nvSpPr>
        <p:spPr>
          <a:xfrm rot="0">
            <a:off x="6948560" y="4288936"/>
            <a:ext cx="3462585" cy="549910"/>
          </a:xfrm>
          <a:prstGeom prst="rect">
            <a:avLst/>
          </a:prstGeom>
        </p:spPr>
        <p:txBody>
          <a:bodyPr anchor="t" rtlCol="false" tIns="0" lIns="0" bIns="0" rIns="0">
            <a:spAutoFit/>
          </a:bodyPr>
          <a:lstStyle/>
          <a:p>
            <a:pPr algn="l" marL="0" indent="0" lvl="0">
              <a:lnSpc>
                <a:spcPts val="2239"/>
              </a:lnSpc>
              <a:spcBef>
                <a:spcPct val="0"/>
              </a:spcBef>
            </a:pPr>
            <a:r>
              <a:rPr lang="en-US" sz="1599">
                <a:solidFill>
                  <a:srgbClr val="004AAD"/>
                </a:solidFill>
                <a:latin typeface="Aileron"/>
              </a:rPr>
              <a:t>Add a few details describing the related activities</a:t>
            </a:r>
          </a:p>
        </p:txBody>
      </p:sp>
      <p:sp>
        <p:nvSpPr>
          <p:cNvPr name="TextBox 9" id="9"/>
          <p:cNvSpPr txBox="true"/>
          <p:nvPr/>
        </p:nvSpPr>
        <p:spPr>
          <a:xfrm rot="0">
            <a:off x="6948560" y="5735696"/>
            <a:ext cx="3462585" cy="549910"/>
          </a:xfrm>
          <a:prstGeom prst="rect">
            <a:avLst/>
          </a:prstGeom>
        </p:spPr>
        <p:txBody>
          <a:bodyPr anchor="t" rtlCol="false" tIns="0" lIns="0" bIns="0" rIns="0">
            <a:spAutoFit/>
          </a:bodyPr>
          <a:lstStyle/>
          <a:p>
            <a:pPr algn="l" marL="0" indent="0" lvl="0">
              <a:lnSpc>
                <a:spcPts val="2239"/>
              </a:lnSpc>
              <a:spcBef>
                <a:spcPct val="0"/>
              </a:spcBef>
            </a:pPr>
            <a:r>
              <a:rPr lang="en-US" sz="1599">
                <a:solidFill>
                  <a:srgbClr val="004AAD"/>
                </a:solidFill>
                <a:latin typeface="Aileron"/>
              </a:rPr>
              <a:t>Add a few details describing the related activities</a:t>
            </a:r>
          </a:p>
        </p:txBody>
      </p:sp>
      <p:sp>
        <p:nvSpPr>
          <p:cNvPr name="TextBox 10" id="10"/>
          <p:cNvSpPr txBox="true"/>
          <p:nvPr/>
        </p:nvSpPr>
        <p:spPr>
          <a:xfrm rot="0">
            <a:off x="6948560" y="7227168"/>
            <a:ext cx="3462585" cy="549910"/>
          </a:xfrm>
          <a:prstGeom prst="rect">
            <a:avLst/>
          </a:prstGeom>
        </p:spPr>
        <p:txBody>
          <a:bodyPr anchor="t" rtlCol="false" tIns="0" lIns="0" bIns="0" rIns="0">
            <a:spAutoFit/>
          </a:bodyPr>
          <a:lstStyle/>
          <a:p>
            <a:pPr algn="l" marL="0" indent="0" lvl="0">
              <a:lnSpc>
                <a:spcPts val="2239"/>
              </a:lnSpc>
              <a:spcBef>
                <a:spcPct val="0"/>
              </a:spcBef>
            </a:pPr>
            <a:r>
              <a:rPr lang="en-US" sz="1599">
                <a:solidFill>
                  <a:srgbClr val="004AAD"/>
                </a:solidFill>
                <a:latin typeface="Aileron"/>
              </a:rPr>
              <a:t>Add a few details describing the related activities</a:t>
            </a:r>
          </a:p>
        </p:txBody>
      </p:sp>
      <p:sp>
        <p:nvSpPr>
          <p:cNvPr name="TextBox 11" id="11"/>
          <p:cNvSpPr txBox="true"/>
          <p:nvPr/>
        </p:nvSpPr>
        <p:spPr>
          <a:xfrm rot="0">
            <a:off x="11812231" y="4288936"/>
            <a:ext cx="4001694" cy="826135"/>
          </a:xfrm>
          <a:prstGeom prst="rect">
            <a:avLst/>
          </a:prstGeom>
        </p:spPr>
        <p:txBody>
          <a:bodyPr anchor="t" rtlCol="false" tIns="0" lIns="0" bIns="0" rIns="0">
            <a:spAutoFit/>
          </a:bodyPr>
          <a:lstStyle/>
          <a:p>
            <a:pPr marL="345439" indent="-172720" lvl="1">
              <a:lnSpc>
                <a:spcPts val="2239"/>
              </a:lnSpc>
              <a:buFont typeface="Arial"/>
              <a:buChar char="•"/>
            </a:pPr>
            <a:r>
              <a:rPr lang="en-US" sz="1599">
                <a:solidFill>
                  <a:srgbClr val="004AAD"/>
                </a:solidFill>
                <a:latin typeface="Aileron"/>
              </a:rPr>
              <a:t>What results did you obtain from your project? </a:t>
            </a:r>
          </a:p>
          <a:p>
            <a:pPr marL="345439" indent="-172720" lvl="1">
              <a:lnSpc>
                <a:spcPts val="2239"/>
              </a:lnSpc>
              <a:buFont typeface="Arial"/>
              <a:buChar char="•"/>
            </a:pPr>
            <a:r>
              <a:rPr lang="en-US" sz="1599">
                <a:solidFill>
                  <a:srgbClr val="004AAD"/>
                </a:solidFill>
                <a:latin typeface="Aileron"/>
              </a:rPr>
              <a:t>Write them here.</a:t>
            </a:r>
          </a:p>
        </p:txBody>
      </p:sp>
      <p:sp>
        <p:nvSpPr>
          <p:cNvPr name="TextBox 12" id="12"/>
          <p:cNvSpPr txBox="true"/>
          <p:nvPr/>
        </p:nvSpPr>
        <p:spPr>
          <a:xfrm rot="0">
            <a:off x="11719907" y="5735696"/>
            <a:ext cx="3928424" cy="826135"/>
          </a:xfrm>
          <a:prstGeom prst="rect">
            <a:avLst/>
          </a:prstGeom>
        </p:spPr>
        <p:txBody>
          <a:bodyPr anchor="t" rtlCol="false" tIns="0" lIns="0" bIns="0" rIns="0">
            <a:spAutoFit/>
          </a:bodyPr>
          <a:lstStyle/>
          <a:p>
            <a:pPr marL="345439" indent="-172720" lvl="1">
              <a:lnSpc>
                <a:spcPts val="2239"/>
              </a:lnSpc>
              <a:buFont typeface="Arial"/>
              <a:buChar char="•"/>
            </a:pPr>
            <a:r>
              <a:rPr lang="en-US" sz="1599">
                <a:solidFill>
                  <a:srgbClr val="004AAD"/>
                </a:solidFill>
                <a:latin typeface="Aileron"/>
              </a:rPr>
              <a:t>What results did you obtain from your project? </a:t>
            </a:r>
          </a:p>
          <a:p>
            <a:pPr marL="345439" indent="-172720" lvl="1">
              <a:lnSpc>
                <a:spcPts val="2239"/>
              </a:lnSpc>
              <a:buFont typeface="Arial"/>
              <a:buChar char="•"/>
            </a:pPr>
            <a:r>
              <a:rPr lang="en-US" sz="1599">
                <a:solidFill>
                  <a:srgbClr val="004AAD"/>
                </a:solidFill>
                <a:latin typeface="Aileron"/>
              </a:rPr>
              <a:t>Write them here.</a:t>
            </a:r>
          </a:p>
        </p:txBody>
      </p:sp>
      <p:sp>
        <p:nvSpPr>
          <p:cNvPr name="TextBox 13" id="13"/>
          <p:cNvSpPr txBox="true"/>
          <p:nvPr/>
        </p:nvSpPr>
        <p:spPr>
          <a:xfrm rot="0">
            <a:off x="11719907" y="7227168"/>
            <a:ext cx="3928424" cy="826135"/>
          </a:xfrm>
          <a:prstGeom prst="rect">
            <a:avLst/>
          </a:prstGeom>
        </p:spPr>
        <p:txBody>
          <a:bodyPr anchor="t" rtlCol="false" tIns="0" lIns="0" bIns="0" rIns="0">
            <a:spAutoFit/>
          </a:bodyPr>
          <a:lstStyle/>
          <a:p>
            <a:pPr marL="345439" indent="-172720" lvl="1">
              <a:lnSpc>
                <a:spcPts val="2239"/>
              </a:lnSpc>
              <a:buFont typeface="Arial"/>
              <a:buChar char="•"/>
            </a:pPr>
            <a:r>
              <a:rPr lang="en-US" sz="1599">
                <a:solidFill>
                  <a:srgbClr val="004AAD"/>
                </a:solidFill>
                <a:latin typeface="Aileron"/>
              </a:rPr>
              <a:t>What results did you obtain from your project? </a:t>
            </a:r>
          </a:p>
          <a:p>
            <a:pPr marL="345439" indent="-172720" lvl="1">
              <a:lnSpc>
                <a:spcPts val="2239"/>
              </a:lnSpc>
              <a:buFont typeface="Arial"/>
              <a:buChar char="•"/>
            </a:pPr>
            <a:r>
              <a:rPr lang="en-US" sz="1599">
                <a:solidFill>
                  <a:srgbClr val="004AAD"/>
                </a:solidFill>
                <a:latin typeface="Aileron"/>
              </a:rPr>
              <a:t>Write them here.</a:t>
            </a:r>
          </a:p>
        </p:txBody>
      </p:sp>
      <p:sp>
        <p:nvSpPr>
          <p:cNvPr name="TextBox 14" id="14"/>
          <p:cNvSpPr txBox="true"/>
          <p:nvPr/>
        </p:nvSpPr>
        <p:spPr>
          <a:xfrm rot="0">
            <a:off x="2458978" y="5735696"/>
            <a:ext cx="2652419" cy="549910"/>
          </a:xfrm>
          <a:prstGeom prst="rect">
            <a:avLst/>
          </a:prstGeom>
        </p:spPr>
        <p:txBody>
          <a:bodyPr anchor="t" rtlCol="false" tIns="0" lIns="0" bIns="0" rIns="0">
            <a:spAutoFit/>
          </a:bodyPr>
          <a:lstStyle/>
          <a:p>
            <a:pPr algn="l" marL="0" indent="0" lvl="0">
              <a:lnSpc>
                <a:spcPts val="2239"/>
              </a:lnSpc>
              <a:spcBef>
                <a:spcPct val="0"/>
              </a:spcBef>
            </a:pPr>
            <a:r>
              <a:rPr lang="en-US" sz="1599">
                <a:solidFill>
                  <a:srgbClr val="004AAD"/>
                </a:solidFill>
                <a:latin typeface="Aileron"/>
              </a:rPr>
              <a:t>Your Key Performance Indicator goes here</a:t>
            </a:r>
          </a:p>
        </p:txBody>
      </p:sp>
      <p:sp>
        <p:nvSpPr>
          <p:cNvPr name="TextBox 15" id="15"/>
          <p:cNvSpPr txBox="true"/>
          <p:nvPr/>
        </p:nvSpPr>
        <p:spPr>
          <a:xfrm rot="0">
            <a:off x="2458978" y="7227168"/>
            <a:ext cx="2652419" cy="549910"/>
          </a:xfrm>
          <a:prstGeom prst="rect">
            <a:avLst/>
          </a:prstGeom>
        </p:spPr>
        <p:txBody>
          <a:bodyPr anchor="t" rtlCol="false" tIns="0" lIns="0" bIns="0" rIns="0">
            <a:spAutoFit/>
          </a:bodyPr>
          <a:lstStyle/>
          <a:p>
            <a:pPr algn="l" marL="0" indent="0" lvl="0">
              <a:lnSpc>
                <a:spcPts val="2239"/>
              </a:lnSpc>
              <a:spcBef>
                <a:spcPct val="0"/>
              </a:spcBef>
            </a:pPr>
            <a:r>
              <a:rPr lang="en-US" sz="1599">
                <a:solidFill>
                  <a:srgbClr val="004AAD"/>
                </a:solidFill>
                <a:latin typeface="Aileron"/>
              </a:rPr>
              <a:t>Your Key Performance Indicator goes here</a:t>
            </a:r>
          </a:p>
        </p:txBody>
      </p:sp>
      <p:sp>
        <p:nvSpPr>
          <p:cNvPr name="TextBox 16" id="16"/>
          <p:cNvSpPr txBox="true"/>
          <p:nvPr/>
        </p:nvSpPr>
        <p:spPr>
          <a:xfrm rot="0">
            <a:off x="9890385" y="1537676"/>
            <a:ext cx="6369032" cy="1406525"/>
          </a:xfrm>
          <a:prstGeom prst="rect">
            <a:avLst/>
          </a:prstGeom>
        </p:spPr>
        <p:txBody>
          <a:bodyPr anchor="t" rtlCol="false" tIns="0" lIns="0" bIns="0" rIns="0">
            <a:spAutoFit/>
          </a:bodyPr>
          <a:lstStyle/>
          <a:p>
            <a:pPr>
              <a:lnSpc>
                <a:spcPts val="2800"/>
              </a:lnSpc>
              <a:spcBef>
                <a:spcPct val="0"/>
              </a:spcBef>
            </a:pPr>
            <a:r>
              <a:rPr lang="en-US" sz="2000">
                <a:solidFill>
                  <a:srgbClr val="004AAD"/>
                </a:solidFill>
                <a:latin typeface="Aileron"/>
              </a:rPr>
              <a:t>Performance goals are a good way to monitor and measure progress. Reporting performance can include details such as indicators identified, data collected and SDG-related activities accomplished.</a:t>
            </a:r>
          </a:p>
        </p:txBody>
      </p:sp>
      <p:sp>
        <p:nvSpPr>
          <p:cNvPr name="TextBox 17" id="17"/>
          <p:cNvSpPr txBox="true"/>
          <p:nvPr/>
        </p:nvSpPr>
        <p:spPr>
          <a:xfrm rot="0">
            <a:off x="2458978" y="1317966"/>
            <a:ext cx="7036912" cy="1855470"/>
          </a:xfrm>
          <a:prstGeom prst="rect">
            <a:avLst/>
          </a:prstGeom>
        </p:spPr>
        <p:txBody>
          <a:bodyPr anchor="t" rtlCol="false" tIns="0" lIns="0" bIns="0" rIns="0">
            <a:spAutoFit/>
          </a:bodyPr>
          <a:lstStyle/>
          <a:p>
            <a:pPr>
              <a:lnSpc>
                <a:spcPts val="6719"/>
              </a:lnSpc>
            </a:pPr>
            <a:r>
              <a:rPr lang="en-US" sz="6399">
                <a:solidFill>
                  <a:srgbClr val="004AAD"/>
                </a:solidFill>
                <a:latin typeface="Kollektif Bold"/>
              </a:rPr>
              <a:t>Measuring</a:t>
            </a:r>
          </a:p>
          <a:p>
            <a:pPr>
              <a:lnSpc>
                <a:spcPts val="6719"/>
              </a:lnSpc>
            </a:pPr>
            <a:r>
              <a:rPr lang="en-US" sz="6399">
                <a:solidFill>
                  <a:srgbClr val="004AAD"/>
                </a:solidFill>
                <a:latin typeface="Kollektif Bold"/>
              </a:rPr>
              <a:t>Progress</a:t>
            </a:r>
          </a:p>
        </p:txBody>
      </p:sp>
      <p:sp>
        <p:nvSpPr>
          <p:cNvPr name="AutoShape 18" id="18"/>
          <p:cNvSpPr/>
          <p:nvPr/>
        </p:nvSpPr>
        <p:spPr>
          <a:xfrm rot="0">
            <a:off x="1684976" y="8658293"/>
            <a:ext cx="14918048" cy="0"/>
          </a:xfrm>
          <a:prstGeom prst="line">
            <a:avLst/>
          </a:prstGeom>
          <a:ln cap="rnd" w="9525">
            <a:solidFill>
              <a:srgbClr val="000000"/>
            </a:solidFill>
            <a:prstDash val="solid"/>
            <a:headEnd type="none" len="sm" w="sm"/>
            <a:tailEnd type="none" len="sm" w="sm"/>
          </a:ln>
        </p:spPr>
      </p:sp>
      <p:sp>
        <p:nvSpPr>
          <p:cNvPr name="TextBox 19" id="19"/>
          <p:cNvSpPr txBox="true"/>
          <p:nvPr/>
        </p:nvSpPr>
        <p:spPr>
          <a:xfrm rot="0">
            <a:off x="1684976" y="8896063"/>
            <a:ext cx="2076341" cy="621030"/>
          </a:xfrm>
          <a:prstGeom prst="rect">
            <a:avLst/>
          </a:prstGeom>
        </p:spPr>
        <p:txBody>
          <a:bodyPr anchor="t" rtlCol="false" tIns="0" lIns="0" bIns="0" rIns="0">
            <a:spAutoFit/>
          </a:bodyPr>
          <a:lstStyle/>
          <a:p>
            <a:pPr>
              <a:lnSpc>
                <a:spcPts val="2520"/>
              </a:lnSpc>
            </a:pPr>
            <a:r>
              <a:rPr lang="en-US" sz="1800" spc="36">
                <a:solidFill>
                  <a:srgbClr val="004AAD"/>
                </a:solidFill>
                <a:latin typeface="Aileron"/>
              </a:rPr>
              <a:t>Your Business</a:t>
            </a:r>
          </a:p>
          <a:p>
            <a:pPr>
              <a:lnSpc>
                <a:spcPts val="2520"/>
              </a:lnSpc>
            </a:pPr>
            <a:r>
              <a:rPr lang="en-US" sz="1800" spc="36">
                <a:solidFill>
                  <a:srgbClr val="004AAD"/>
                </a:solidFill>
                <a:latin typeface="Aileron"/>
              </a:rPr>
              <a:t>Name Here</a:t>
            </a:r>
          </a:p>
        </p:txBody>
      </p:sp>
      <p:sp>
        <p:nvSpPr>
          <p:cNvPr name="TextBox 20" id="20"/>
          <p:cNvSpPr txBox="true"/>
          <p:nvPr/>
        </p:nvSpPr>
        <p:spPr>
          <a:xfrm rot="0">
            <a:off x="4131392" y="8896063"/>
            <a:ext cx="1824120" cy="621030"/>
          </a:xfrm>
          <a:prstGeom prst="rect">
            <a:avLst/>
          </a:prstGeom>
        </p:spPr>
        <p:txBody>
          <a:bodyPr anchor="t" rtlCol="false" tIns="0" lIns="0" bIns="0" rIns="0">
            <a:spAutoFit/>
          </a:bodyPr>
          <a:lstStyle/>
          <a:p>
            <a:pPr>
              <a:lnSpc>
                <a:spcPts val="2520"/>
              </a:lnSpc>
            </a:pPr>
            <a:r>
              <a:rPr lang="en-US" sz="1800" spc="36">
                <a:solidFill>
                  <a:srgbClr val="004AAD"/>
                </a:solidFill>
                <a:latin typeface="Aileron"/>
              </a:rPr>
              <a:t>SDG Progress</a:t>
            </a:r>
          </a:p>
          <a:p>
            <a:pPr>
              <a:lnSpc>
                <a:spcPts val="2520"/>
              </a:lnSpc>
            </a:pPr>
            <a:r>
              <a:rPr lang="en-US" sz="1800" spc="36">
                <a:solidFill>
                  <a:srgbClr val="004AAD"/>
                </a:solidFill>
                <a:latin typeface="Aileron Bold"/>
              </a:rPr>
              <a:t>Report 2025</a:t>
            </a:r>
          </a:p>
        </p:txBody>
      </p:sp>
      <p:sp>
        <p:nvSpPr>
          <p:cNvPr name="TextBox 21" id="21"/>
          <p:cNvSpPr txBox="true"/>
          <p:nvPr/>
        </p:nvSpPr>
        <p:spPr>
          <a:xfrm rot="0">
            <a:off x="14778904" y="8886538"/>
            <a:ext cx="1824120" cy="349250"/>
          </a:xfrm>
          <a:prstGeom prst="rect">
            <a:avLst/>
          </a:prstGeom>
        </p:spPr>
        <p:txBody>
          <a:bodyPr anchor="t" rtlCol="false" tIns="0" lIns="0" bIns="0" rIns="0">
            <a:spAutoFit/>
          </a:bodyPr>
          <a:lstStyle/>
          <a:p>
            <a:pPr algn="r" marL="0" indent="0" lvl="0">
              <a:lnSpc>
                <a:spcPts val="2800"/>
              </a:lnSpc>
              <a:spcBef>
                <a:spcPct val="0"/>
              </a:spcBef>
            </a:pPr>
            <a:r>
              <a:rPr lang="en-US" sz="2000" spc="40">
                <a:solidFill>
                  <a:srgbClr val="004AAD"/>
                </a:solidFill>
                <a:latin typeface="Aileron Ultra-Bold"/>
              </a:rPr>
              <a:t>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2681573" y="4936974"/>
            <a:ext cx="2097331" cy="754291"/>
          </a:xfrm>
          <a:prstGeom prst="rect">
            <a:avLst/>
          </a:prstGeom>
          <a:solidFill>
            <a:srgbClr val="56C02B"/>
          </a:solidFill>
        </p:spPr>
      </p:sp>
      <p:sp>
        <p:nvSpPr>
          <p:cNvPr name="AutoShape 3" id="3"/>
          <p:cNvSpPr/>
          <p:nvPr/>
        </p:nvSpPr>
        <p:spPr>
          <a:xfrm rot="0">
            <a:off x="12681573" y="7239832"/>
            <a:ext cx="2097331" cy="754291"/>
          </a:xfrm>
          <a:prstGeom prst="rect">
            <a:avLst/>
          </a:prstGeom>
          <a:solidFill>
            <a:srgbClr val="56C02B"/>
          </a:solidFill>
        </p:spPr>
      </p:sp>
      <p:sp>
        <p:nvSpPr>
          <p:cNvPr name="TextBox 4" id="4"/>
          <p:cNvSpPr txBox="true"/>
          <p:nvPr/>
        </p:nvSpPr>
        <p:spPr>
          <a:xfrm rot="0">
            <a:off x="12719599" y="5006710"/>
            <a:ext cx="2021280" cy="533400"/>
          </a:xfrm>
          <a:prstGeom prst="rect">
            <a:avLst/>
          </a:prstGeom>
        </p:spPr>
        <p:txBody>
          <a:bodyPr anchor="t" rtlCol="false" tIns="0" lIns="0" bIns="0" rIns="0">
            <a:spAutoFit/>
          </a:bodyPr>
          <a:lstStyle/>
          <a:p>
            <a:pPr algn="ctr">
              <a:lnSpc>
                <a:spcPts val="2100"/>
              </a:lnSpc>
              <a:spcBef>
                <a:spcPct val="0"/>
              </a:spcBef>
            </a:pPr>
            <a:r>
              <a:rPr lang="en-US" sz="1500">
                <a:solidFill>
                  <a:srgbClr val="192954"/>
                </a:solidFill>
                <a:latin typeface="Aileron"/>
              </a:rPr>
              <a:t>Readers appreciate accurate information</a:t>
            </a:r>
          </a:p>
        </p:txBody>
      </p:sp>
      <p:sp>
        <p:nvSpPr>
          <p:cNvPr name="TextBox 5" id="5"/>
          <p:cNvSpPr txBox="true"/>
          <p:nvPr/>
        </p:nvSpPr>
        <p:spPr>
          <a:xfrm rot="0">
            <a:off x="12719599" y="7309568"/>
            <a:ext cx="2021280" cy="533400"/>
          </a:xfrm>
          <a:prstGeom prst="rect">
            <a:avLst/>
          </a:prstGeom>
        </p:spPr>
        <p:txBody>
          <a:bodyPr anchor="t" rtlCol="false" tIns="0" lIns="0" bIns="0" rIns="0">
            <a:spAutoFit/>
          </a:bodyPr>
          <a:lstStyle/>
          <a:p>
            <a:pPr algn="ctr">
              <a:lnSpc>
                <a:spcPts val="2100"/>
              </a:lnSpc>
              <a:spcBef>
                <a:spcPct val="0"/>
              </a:spcBef>
            </a:pPr>
            <a:r>
              <a:rPr lang="en-US" sz="1500">
                <a:solidFill>
                  <a:srgbClr val="192954"/>
                </a:solidFill>
                <a:latin typeface="Aileron"/>
              </a:rPr>
              <a:t>Readers appreciate accurate information</a:t>
            </a:r>
          </a:p>
        </p:txBody>
      </p:sp>
      <p:sp>
        <p:nvSpPr>
          <p:cNvPr name="TextBox 6" id="6"/>
          <p:cNvSpPr txBox="true"/>
          <p:nvPr/>
        </p:nvSpPr>
        <p:spPr>
          <a:xfrm rot="0">
            <a:off x="12864070" y="3704596"/>
            <a:ext cx="1732338" cy="1232378"/>
          </a:xfrm>
          <a:prstGeom prst="rect">
            <a:avLst/>
          </a:prstGeom>
        </p:spPr>
        <p:txBody>
          <a:bodyPr anchor="t" rtlCol="false" tIns="0" lIns="0" bIns="0" rIns="0">
            <a:spAutoFit/>
          </a:bodyPr>
          <a:lstStyle/>
          <a:p>
            <a:pPr algn="ctr">
              <a:lnSpc>
                <a:spcPts val="10154"/>
              </a:lnSpc>
              <a:spcBef>
                <a:spcPct val="0"/>
              </a:spcBef>
            </a:pPr>
            <a:r>
              <a:rPr lang="en-US" sz="7252">
                <a:solidFill>
                  <a:srgbClr val="004AAD"/>
                </a:solidFill>
                <a:latin typeface="Aileron Bold"/>
              </a:rPr>
              <a:t>100</a:t>
            </a:r>
          </a:p>
        </p:txBody>
      </p:sp>
      <p:sp>
        <p:nvSpPr>
          <p:cNvPr name="TextBox 7" id="7"/>
          <p:cNvSpPr txBox="true"/>
          <p:nvPr/>
        </p:nvSpPr>
        <p:spPr>
          <a:xfrm rot="0">
            <a:off x="12902095" y="6007455"/>
            <a:ext cx="1732338" cy="1232378"/>
          </a:xfrm>
          <a:prstGeom prst="rect">
            <a:avLst/>
          </a:prstGeom>
        </p:spPr>
        <p:txBody>
          <a:bodyPr anchor="t" rtlCol="false" tIns="0" lIns="0" bIns="0" rIns="0">
            <a:spAutoFit/>
          </a:bodyPr>
          <a:lstStyle/>
          <a:p>
            <a:pPr algn="ctr">
              <a:lnSpc>
                <a:spcPts val="10154"/>
              </a:lnSpc>
              <a:spcBef>
                <a:spcPct val="0"/>
              </a:spcBef>
            </a:pPr>
            <a:r>
              <a:rPr lang="en-US" sz="7252">
                <a:solidFill>
                  <a:srgbClr val="004AAD"/>
                </a:solidFill>
                <a:latin typeface="Aileron Bold"/>
              </a:rPr>
              <a:t>80</a:t>
            </a:r>
          </a:p>
        </p:txBody>
      </p:sp>
      <p:pic>
        <p:nvPicPr>
          <p:cNvPr name="Picture 8" id="8"/>
          <p:cNvPicPr>
            <a:picLocks noChangeAspect="true"/>
          </p:cNvPicPr>
          <p:nvPr/>
        </p:nvPicPr>
        <p:blipFill>
          <a:blip r:embed="rId2"/>
          <a:stretch>
            <a:fillRect/>
          </a:stretch>
        </p:blipFill>
        <p:spPr>
          <a:xfrm rot="0">
            <a:off x="3343664" y="2977921"/>
            <a:ext cx="9250325" cy="5885753"/>
          </a:xfrm>
          <a:prstGeom prst="rect">
            <a:avLst/>
          </a:prstGeom>
        </p:spPr>
      </p:pic>
      <p:sp>
        <p:nvSpPr>
          <p:cNvPr name="TextBox 9" id="9"/>
          <p:cNvSpPr txBox="true"/>
          <p:nvPr/>
        </p:nvSpPr>
        <p:spPr>
          <a:xfrm rot="0">
            <a:off x="2458978" y="1327491"/>
            <a:ext cx="7036912" cy="1621155"/>
          </a:xfrm>
          <a:prstGeom prst="rect">
            <a:avLst/>
          </a:prstGeom>
        </p:spPr>
        <p:txBody>
          <a:bodyPr anchor="t" rtlCol="false" tIns="0" lIns="0" bIns="0" rIns="0">
            <a:spAutoFit/>
          </a:bodyPr>
          <a:lstStyle/>
          <a:p>
            <a:pPr>
              <a:lnSpc>
                <a:spcPts val="5880"/>
              </a:lnSpc>
            </a:pPr>
            <a:r>
              <a:rPr lang="en-US" sz="5600">
                <a:solidFill>
                  <a:srgbClr val="004AAD"/>
                </a:solidFill>
                <a:latin typeface="Kollektif Bold"/>
              </a:rPr>
              <a:t>What's your Infographic Title?</a:t>
            </a:r>
          </a:p>
        </p:txBody>
      </p:sp>
      <p:sp>
        <p:nvSpPr>
          <p:cNvPr name="TextBox 10" id="10"/>
          <p:cNvSpPr txBox="true"/>
          <p:nvPr/>
        </p:nvSpPr>
        <p:spPr>
          <a:xfrm rot="0">
            <a:off x="9890385" y="1537676"/>
            <a:ext cx="6369032" cy="1406525"/>
          </a:xfrm>
          <a:prstGeom prst="rect">
            <a:avLst/>
          </a:prstGeom>
        </p:spPr>
        <p:txBody>
          <a:bodyPr anchor="t" rtlCol="false" tIns="0" lIns="0" bIns="0" rIns="0">
            <a:spAutoFit/>
          </a:bodyPr>
          <a:lstStyle/>
          <a:p>
            <a:pPr>
              <a:lnSpc>
                <a:spcPts val="2800"/>
              </a:lnSpc>
              <a:spcBef>
                <a:spcPct val="0"/>
              </a:spcBef>
            </a:pPr>
            <a:r>
              <a:rPr lang="en-US" sz="2000">
                <a:solidFill>
                  <a:srgbClr val="004AAD"/>
                </a:solidFill>
                <a:latin typeface="Aileron"/>
              </a:rPr>
              <a:t>Performance goals are a good way to monitor and measure progress. Reporting performance can include details such as indicators identified, data collected and SDG-related activities accomplished.</a:t>
            </a:r>
          </a:p>
        </p:txBody>
      </p:sp>
      <p:sp>
        <p:nvSpPr>
          <p:cNvPr name="AutoShape 11" id="11"/>
          <p:cNvSpPr/>
          <p:nvPr/>
        </p:nvSpPr>
        <p:spPr>
          <a:xfrm rot="0">
            <a:off x="1684976" y="8658293"/>
            <a:ext cx="14918048" cy="0"/>
          </a:xfrm>
          <a:prstGeom prst="line">
            <a:avLst/>
          </a:prstGeom>
          <a:ln cap="rnd" w="9525">
            <a:solidFill>
              <a:srgbClr val="000000"/>
            </a:solidFill>
            <a:prstDash val="solid"/>
            <a:headEnd type="none" len="sm" w="sm"/>
            <a:tailEnd type="none" len="sm" w="sm"/>
          </a:ln>
        </p:spPr>
      </p:sp>
      <p:sp>
        <p:nvSpPr>
          <p:cNvPr name="TextBox 12" id="12"/>
          <p:cNvSpPr txBox="true"/>
          <p:nvPr/>
        </p:nvSpPr>
        <p:spPr>
          <a:xfrm rot="0">
            <a:off x="1684976" y="8896063"/>
            <a:ext cx="2076341" cy="621030"/>
          </a:xfrm>
          <a:prstGeom prst="rect">
            <a:avLst/>
          </a:prstGeom>
        </p:spPr>
        <p:txBody>
          <a:bodyPr anchor="t" rtlCol="false" tIns="0" lIns="0" bIns="0" rIns="0">
            <a:spAutoFit/>
          </a:bodyPr>
          <a:lstStyle/>
          <a:p>
            <a:pPr>
              <a:lnSpc>
                <a:spcPts val="2520"/>
              </a:lnSpc>
            </a:pPr>
            <a:r>
              <a:rPr lang="en-US" sz="1800" spc="36">
                <a:solidFill>
                  <a:srgbClr val="004AAD"/>
                </a:solidFill>
                <a:latin typeface="Aileron"/>
              </a:rPr>
              <a:t>Your Business</a:t>
            </a:r>
          </a:p>
          <a:p>
            <a:pPr>
              <a:lnSpc>
                <a:spcPts val="2520"/>
              </a:lnSpc>
            </a:pPr>
            <a:r>
              <a:rPr lang="en-US" sz="1800" spc="36">
                <a:solidFill>
                  <a:srgbClr val="004AAD"/>
                </a:solidFill>
                <a:latin typeface="Aileron"/>
              </a:rPr>
              <a:t>Name Here</a:t>
            </a:r>
          </a:p>
        </p:txBody>
      </p:sp>
      <p:sp>
        <p:nvSpPr>
          <p:cNvPr name="TextBox 13" id="13"/>
          <p:cNvSpPr txBox="true"/>
          <p:nvPr/>
        </p:nvSpPr>
        <p:spPr>
          <a:xfrm rot="0">
            <a:off x="4131392" y="8896063"/>
            <a:ext cx="1824120" cy="621030"/>
          </a:xfrm>
          <a:prstGeom prst="rect">
            <a:avLst/>
          </a:prstGeom>
        </p:spPr>
        <p:txBody>
          <a:bodyPr anchor="t" rtlCol="false" tIns="0" lIns="0" bIns="0" rIns="0">
            <a:spAutoFit/>
          </a:bodyPr>
          <a:lstStyle/>
          <a:p>
            <a:pPr>
              <a:lnSpc>
                <a:spcPts val="2520"/>
              </a:lnSpc>
            </a:pPr>
            <a:r>
              <a:rPr lang="en-US" sz="1800" spc="36">
                <a:solidFill>
                  <a:srgbClr val="004AAD"/>
                </a:solidFill>
                <a:latin typeface="Aileron"/>
              </a:rPr>
              <a:t>SDG Progress</a:t>
            </a:r>
          </a:p>
          <a:p>
            <a:pPr>
              <a:lnSpc>
                <a:spcPts val="2520"/>
              </a:lnSpc>
            </a:pPr>
            <a:r>
              <a:rPr lang="en-US" sz="1800" spc="36">
                <a:solidFill>
                  <a:srgbClr val="004AAD"/>
                </a:solidFill>
                <a:latin typeface="Aileron Bold"/>
              </a:rPr>
              <a:t>Report 2025</a:t>
            </a:r>
          </a:p>
        </p:txBody>
      </p:sp>
      <p:sp>
        <p:nvSpPr>
          <p:cNvPr name="TextBox 14" id="14"/>
          <p:cNvSpPr txBox="true"/>
          <p:nvPr/>
        </p:nvSpPr>
        <p:spPr>
          <a:xfrm rot="0">
            <a:off x="14778904" y="8886538"/>
            <a:ext cx="1824120" cy="349250"/>
          </a:xfrm>
          <a:prstGeom prst="rect">
            <a:avLst/>
          </a:prstGeom>
        </p:spPr>
        <p:txBody>
          <a:bodyPr anchor="t" rtlCol="false" tIns="0" lIns="0" bIns="0" rIns="0">
            <a:spAutoFit/>
          </a:bodyPr>
          <a:lstStyle/>
          <a:p>
            <a:pPr algn="r" marL="0" indent="0" lvl="0">
              <a:lnSpc>
                <a:spcPts val="2800"/>
              </a:lnSpc>
              <a:spcBef>
                <a:spcPct val="0"/>
              </a:spcBef>
            </a:pPr>
            <a:r>
              <a:rPr lang="en-US" sz="2000" spc="40">
                <a:solidFill>
                  <a:srgbClr val="004AAD"/>
                </a:solidFill>
                <a:latin typeface="Aileron Ultra-Bold"/>
              </a:rPr>
              <a:t>08</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1684976" y="8658293"/>
            <a:ext cx="14918048" cy="0"/>
          </a:xfrm>
          <a:prstGeom prst="line">
            <a:avLst/>
          </a:prstGeom>
          <a:ln cap="rnd" w="9525">
            <a:solidFill>
              <a:srgbClr val="000000"/>
            </a:solidFill>
            <a:prstDash val="solid"/>
            <a:headEnd type="none" len="sm" w="sm"/>
            <a:tailEnd type="none" len="sm" w="sm"/>
          </a:ln>
        </p:spPr>
      </p:sp>
      <p:grpSp>
        <p:nvGrpSpPr>
          <p:cNvPr name="Group 3" id="3"/>
          <p:cNvGrpSpPr/>
          <p:nvPr/>
        </p:nvGrpSpPr>
        <p:grpSpPr>
          <a:xfrm rot="0">
            <a:off x="3642162" y="7059480"/>
            <a:ext cx="11001399" cy="725031"/>
            <a:chOff x="0" y="0"/>
            <a:chExt cx="19251315" cy="1268730"/>
          </a:xfrm>
        </p:grpSpPr>
        <p:sp>
          <p:nvSpPr>
            <p:cNvPr name="Freeform 4" id="4"/>
            <p:cNvSpPr/>
            <p:nvPr/>
          </p:nvSpPr>
          <p:spPr>
            <a:xfrm flipH="false" flipV="false" rot="0">
              <a:off x="0" y="0"/>
              <a:ext cx="19251315" cy="1268730"/>
            </a:xfrm>
            <a:custGeom>
              <a:avLst/>
              <a:gdLst/>
              <a:ahLst/>
              <a:cxnLst/>
              <a:rect r="r" b="b" t="t" l="l"/>
              <a:pathLst>
                <a:path h="1268730" w="19251315">
                  <a:moveTo>
                    <a:pt x="735330" y="0"/>
                  </a:moveTo>
                  <a:lnTo>
                    <a:pt x="0" y="1268730"/>
                  </a:lnTo>
                  <a:lnTo>
                    <a:pt x="19251315" y="1268730"/>
                  </a:lnTo>
                  <a:lnTo>
                    <a:pt x="18515985" y="0"/>
                  </a:lnTo>
                  <a:close/>
                </a:path>
              </a:pathLst>
            </a:custGeom>
            <a:solidFill>
              <a:srgbClr val="56C02B"/>
            </a:solidFill>
          </p:spPr>
        </p:sp>
      </p:grpSp>
      <p:sp>
        <p:nvSpPr>
          <p:cNvPr name="TextBox 5" id="5"/>
          <p:cNvSpPr txBox="true"/>
          <p:nvPr/>
        </p:nvSpPr>
        <p:spPr>
          <a:xfrm rot="0">
            <a:off x="4281455" y="7215304"/>
            <a:ext cx="9722811" cy="365760"/>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Aileron Bold"/>
              </a:rPr>
              <a:t>Catch your reader's eye by highlighting one of your main points in this space.</a:t>
            </a:r>
          </a:p>
        </p:txBody>
      </p:sp>
      <p:sp>
        <p:nvSpPr>
          <p:cNvPr name="TextBox 6" id="6"/>
          <p:cNvSpPr txBox="true"/>
          <p:nvPr/>
        </p:nvSpPr>
        <p:spPr>
          <a:xfrm rot="0">
            <a:off x="4717337" y="1571098"/>
            <a:ext cx="8853327" cy="1108710"/>
          </a:xfrm>
          <a:prstGeom prst="rect">
            <a:avLst/>
          </a:prstGeom>
        </p:spPr>
        <p:txBody>
          <a:bodyPr anchor="t" rtlCol="false" tIns="0" lIns="0" bIns="0" rIns="0">
            <a:spAutoFit/>
          </a:bodyPr>
          <a:lstStyle/>
          <a:p>
            <a:pPr algn="ctr">
              <a:lnSpc>
                <a:spcPts val="2940"/>
              </a:lnSpc>
              <a:spcBef>
                <a:spcPct val="0"/>
              </a:spcBef>
            </a:pPr>
            <a:r>
              <a:rPr lang="en-US" sz="2100">
                <a:solidFill>
                  <a:srgbClr val="004AAD"/>
                </a:solidFill>
                <a:latin typeface="Aileron Ultra-Bold"/>
              </a:rPr>
              <a:t>What should you be including in your SDG progress report? While there is no standard way of reporting on the Global Goals as of yet, here are a few methods to consider when presenting your data:</a:t>
            </a:r>
          </a:p>
        </p:txBody>
      </p:sp>
      <p:grpSp>
        <p:nvGrpSpPr>
          <p:cNvPr name="Group 7" id="7"/>
          <p:cNvGrpSpPr/>
          <p:nvPr/>
        </p:nvGrpSpPr>
        <p:grpSpPr>
          <a:xfrm rot="0">
            <a:off x="2906762" y="3530762"/>
            <a:ext cx="553190" cy="553190"/>
            <a:chOff x="0" y="0"/>
            <a:chExt cx="737587" cy="737587"/>
          </a:xfrm>
        </p:grpSpPr>
        <p:grpSp>
          <p:nvGrpSpPr>
            <p:cNvPr name="Group 8" id="8"/>
            <p:cNvGrpSpPr/>
            <p:nvPr/>
          </p:nvGrpSpPr>
          <p:grpSpPr>
            <a:xfrm rot="0">
              <a:off x="0" y="0"/>
              <a:ext cx="737587" cy="737587"/>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6C02B"/>
              </a:solidFill>
            </p:spPr>
          </p:sp>
        </p:grpSp>
        <p:sp>
          <p:nvSpPr>
            <p:cNvPr name="TextBox 10" id="10"/>
            <p:cNvSpPr txBox="true"/>
            <p:nvPr/>
          </p:nvSpPr>
          <p:spPr>
            <a:xfrm rot="0">
              <a:off x="203237" y="73995"/>
              <a:ext cx="331113" cy="481801"/>
            </a:xfrm>
            <a:prstGeom prst="rect">
              <a:avLst/>
            </a:prstGeom>
          </p:spPr>
          <p:txBody>
            <a:bodyPr anchor="t" rtlCol="false" tIns="0" lIns="0" bIns="0" rIns="0">
              <a:spAutoFit/>
            </a:bodyPr>
            <a:lstStyle/>
            <a:p>
              <a:pPr algn="ctr">
                <a:lnSpc>
                  <a:spcPts val="3221"/>
                </a:lnSpc>
              </a:pPr>
              <a:r>
                <a:rPr lang="en-US" sz="1940" spc="85">
                  <a:solidFill>
                    <a:srgbClr val="F1EFE1"/>
                  </a:solidFill>
                  <a:latin typeface="Aileron Heavy"/>
                </a:rPr>
                <a:t>1</a:t>
              </a:r>
            </a:p>
          </p:txBody>
        </p:sp>
      </p:grpSp>
      <p:grpSp>
        <p:nvGrpSpPr>
          <p:cNvPr name="Group 11" id="11"/>
          <p:cNvGrpSpPr/>
          <p:nvPr/>
        </p:nvGrpSpPr>
        <p:grpSpPr>
          <a:xfrm rot="0">
            <a:off x="6983603" y="3530762"/>
            <a:ext cx="553190" cy="553190"/>
            <a:chOff x="0" y="0"/>
            <a:chExt cx="737587" cy="737587"/>
          </a:xfrm>
        </p:grpSpPr>
        <p:grpSp>
          <p:nvGrpSpPr>
            <p:cNvPr name="Group 12" id="12"/>
            <p:cNvGrpSpPr/>
            <p:nvPr/>
          </p:nvGrpSpPr>
          <p:grpSpPr>
            <a:xfrm rot="0">
              <a:off x="0" y="0"/>
              <a:ext cx="737587" cy="737587"/>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6C02B"/>
              </a:solidFill>
            </p:spPr>
          </p:sp>
        </p:grpSp>
        <p:sp>
          <p:nvSpPr>
            <p:cNvPr name="TextBox 14" id="14"/>
            <p:cNvSpPr txBox="true"/>
            <p:nvPr/>
          </p:nvSpPr>
          <p:spPr>
            <a:xfrm rot="0">
              <a:off x="203237" y="73995"/>
              <a:ext cx="331113" cy="481801"/>
            </a:xfrm>
            <a:prstGeom prst="rect">
              <a:avLst/>
            </a:prstGeom>
          </p:spPr>
          <p:txBody>
            <a:bodyPr anchor="t" rtlCol="false" tIns="0" lIns="0" bIns="0" rIns="0">
              <a:spAutoFit/>
            </a:bodyPr>
            <a:lstStyle/>
            <a:p>
              <a:pPr algn="ctr">
                <a:lnSpc>
                  <a:spcPts val="3221"/>
                </a:lnSpc>
              </a:pPr>
              <a:r>
                <a:rPr lang="en-US" sz="1940" spc="85">
                  <a:solidFill>
                    <a:srgbClr val="F1EFE1"/>
                  </a:solidFill>
                  <a:latin typeface="Aileron Heavy"/>
                </a:rPr>
                <a:t>2</a:t>
              </a:r>
            </a:p>
          </p:txBody>
        </p:sp>
      </p:grpSp>
      <p:grpSp>
        <p:nvGrpSpPr>
          <p:cNvPr name="Group 15" id="15"/>
          <p:cNvGrpSpPr/>
          <p:nvPr/>
        </p:nvGrpSpPr>
        <p:grpSpPr>
          <a:xfrm rot="0">
            <a:off x="4717337" y="5172725"/>
            <a:ext cx="553190" cy="553190"/>
            <a:chOff x="0" y="0"/>
            <a:chExt cx="737587" cy="737587"/>
          </a:xfrm>
        </p:grpSpPr>
        <p:grpSp>
          <p:nvGrpSpPr>
            <p:cNvPr name="Group 16" id="16"/>
            <p:cNvGrpSpPr/>
            <p:nvPr/>
          </p:nvGrpSpPr>
          <p:grpSpPr>
            <a:xfrm rot="0">
              <a:off x="0" y="0"/>
              <a:ext cx="737587" cy="737587"/>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6C02B"/>
              </a:solidFill>
            </p:spPr>
          </p:sp>
        </p:grpSp>
        <p:sp>
          <p:nvSpPr>
            <p:cNvPr name="TextBox 18" id="18"/>
            <p:cNvSpPr txBox="true"/>
            <p:nvPr/>
          </p:nvSpPr>
          <p:spPr>
            <a:xfrm rot="0">
              <a:off x="203237" y="73995"/>
              <a:ext cx="331113" cy="481801"/>
            </a:xfrm>
            <a:prstGeom prst="rect">
              <a:avLst/>
            </a:prstGeom>
          </p:spPr>
          <p:txBody>
            <a:bodyPr anchor="t" rtlCol="false" tIns="0" lIns="0" bIns="0" rIns="0">
              <a:spAutoFit/>
            </a:bodyPr>
            <a:lstStyle/>
            <a:p>
              <a:pPr algn="ctr">
                <a:lnSpc>
                  <a:spcPts val="3221"/>
                </a:lnSpc>
              </a:pPr>
              <a:r>
                <a:rPr lang="en-US" sz="1940" spc="85">
                  <a:solidFill>
                    <a:srgbClr val="F1EFE1"/>
                  </a:solidFill>
                  <a:latin typeface="Aileron Heavy"/>
                </a:rPr>
                <a:t>4</a:t>
              </a:r>
            </a:p>
          </p:txBody>
        </p:sp>
      </p:grpSp>
      <p:grpSp>
        <p:nvGrpSpPr>
          <p:cNvPr name="Group 19" id="19"/>
          <p:cNvGrpSpPr/>
          <p:nvPr/>
        </p:nvGrpSpPr>
        <p:grpSpPr>
          <a:xfrm rot="0">
            <a:off x="9534622" y="5172725"/>
            <a:ext cx="553190" cy="553190"/>
            <a:chOff x="0" y="0"/>
            <a:chExt cx="737587" cy="737587"/>
          </a:xfrm>
        </p:grpSpPr>
        <p:grpSp>
          <p:nvGrpSpPr>
            <p:cNvPr name="Group 20" id="20"/>
            <p:cNvGrpSpPr/>
            <p:nvPr/>
          </p:nvGrpSpPr>
          <p:grpSpPr>
            <a:xfrm rot="0">
              <a:off x="0" y="0"/>
              <a:ext cx="737587" cy="737587"/>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6C02B"/>
              </a:solidFill>
            </p:spPr>
          </p:sp>
        </p:grpSp>
        <p:sp>
          <p:nvSpPr>
            <p:cNvPr name="TextBox 22" id="22"/>
            <p:cNvSpPr txBox="true"/>
            <p:nvPr/>
          </p:nvSpPr>
          <p:spPr>
            <a:xfrm rot="0">
              <a:off x="203237" y="73995"/>
              <a:ext cx="331113" cy="481801"/>
            </a:xfrm>
            <a:prstGeom prst="rect">
              <a:avLst/>
            </a:prstGeom>
          </p:spPr>
          <p:txBody>
            <a:bodyPr anchor="t" rtlCol="false" tIns="0" lIns="0" bIns="0" rIns="0">
              <a:spAutoFit/>
            </a:bodyPr>
            <a:lstStyle/>
            <a:p>
              <a:pPr algn="ctr">
                <a:lnSpc>
                  <a:spcPts val="3221"/>
                </a:lnSpc>
              </a:pPr>
              <a:r>
                <a:rPr lang="en-US" sz="1940" spc="85">
                  <a:solidFill>
                    <a:srgbClr val="F1EFE1"/>
                  </a:solidFill>
                  <a:latin typeface="Aileron Heavy"/>
                </a:rPr>
                <a:t>5</a:t>
              </a:r>
            </a:p>
          </p:txBody>
        </p:sp>
      </p:grpSp>
      <p:grpSp>
        <p:nvGrpSpPr>
          <p:cNvPr name="Group 23" id="23"/>
          <p:cNvGrpSpPr/>
          <p:nvPr/>
        </p:nvGrpSpPr>
        <p:grpSpPr>
          <a:xfrm rot="0">
            <a:off x="11483494" y="3530762"/>
            <a:ext cx="553190" cy="553190"/>
            <a:chOff x="0" y="0"/>
            <a:chExt cx="737587" cy="737587"/>
          </a:xfrm>
        </p:grpSpPr>
        <p:grpSp>
          <p:nvGrpSpPr>
            <p:cNvPr name="Group 24" id="24"/>
            <p:cNvGrpSpPr/>
            <p:nvPr/>
          </p:nvGrpSpPr>
          <p:grpSpPr>
            <a:xfrm rot="0">
              <a:off x="0" y="0"/>
              <a:ext cx="737587" cy="737587"/>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6C02B"/>
              </a:solidFill>
            </p:spPr>
          </p:sp>
        </p:grpSp>
        <p:sp>
          <p:nvSpPr>
            <p:cNvPr name="TextBox 26" id="26"/>
            <p:cNvSpPr txBox="true"/>
            <p:nvPr/>
          </p:nvSpPr>
          <p:spPr>
            <a:xfrm rot="0">
              <a:off x="203237" y="73995"/>
              <a:ext cx="331113" cy="481801"/>
            </a:xfrm>
            <a:prstGeom prst="rect">
              <a:avLst/>
            </a:prstGeom>
          </p:spPr>
          <p:txBody>
            <a:bodyPr anchor="t" rtlCol="false" tIns="0" lIns="0" bIns="0" rIns="0">
              <a:spAutoFit/>
            </a:bodyPr>
            <a:lstStyle/>
            <a:p>
              <a:pPr algn="ctr">
                <a:lnSpc>
                  <a:spcPts val="3221"/>
                </a:lnSpc>
              </a:pPr>
              <a:r>
                <a:rPr lang="en-US" sz="1940" spc="85">
                  <a:solidFill>
                    <a:srgbClr val="F1EFE1"/>
                  </a:solidFill>
                  <a:latin typeface="Aileron Heavy"/>
                </a:rPr>
                <a:t>3</a:t>
              </a:r>
            </a:p>
          </p:txBody>
        </p:sp>
      </p:grpSp>
      <p:grpSp>
        <p:nvGrpSpPr>
          <p:cNvPr name="Group 27" id="27"/>
          <p:cNvGrpSpPr/>
          <p:nvPr/>
        </p:nvGrpSpPr>
        <p:grpSpPr>
          <a:xfrm rot="0">
            <a:off x="3642162" y="3657695"/>
            <a:ext cx="3162345" cy="1026420"/>
            <a:chOff x="0" y="0"/>
            <a:chExt cx="4216459" cy="1368560"/>
          </a:xfrm>
        </p:grpSpPr>
        <p:sp>
          <p:nvSpPr>
            <p:cNvPr name="TextBox 28" id="28"/>
            <p:cNvSpPr txBox="true"/>
            <p:nvPr/>
          </p:nvSpPr>
          <p:spPr>
            <a:xfrm rot="0">
              <a:off x="4370" y="-95250"/>
              <a:ext cx="4207719" cy="515874"/>
            </a:xfrm>
            <a:prstGeom prst="rect">
              <a:avLst/>
            </a:prstGeom>
          </p:spPr>
          <p:txBody>
            <a:bodyPr anchor="t" rtlCol="false" tIns="0" lIns="0" bIns="0" rIns="0">
              <a:spAutoFit/>
            </a:bodyPr>
            <a:lstStyle/>
            <a:p>
              <a:pPr>
                <a:lnSpc>
                  <a:spcPts val="3485"/>
                </a:lnSpc>
              </a:pPr>
              <a:r>
                <a:rPr lang="en-US" sz="2099" spc="92">
                  <a:solidFill>
                    <a:srgbClr val="004AAD"/>
                  </a:solidFill>
                  <a:latin typeface="Aileron Heavy"/>
                </a:rPr>
                <a:t>KEY STATISTICS</a:t>
              </a:r>
            </a:p>
          </p:txBody>
        </p:sp>
        <p:sp>
          <p:nvSpPr>
            <p:cNvPr name="TextBox 29" id="29"/>
            <p:cNvSpPr txBox="true"/>
            <p:nvPr/>
          </p:nvSpPr>
          <p:spPr>
            <a:xfrm rot="0">
              <a:off x="0" y="553220"/>
              <a:ext cx="4216459" cy="815340"/>
            </a:xfrm>
            <a:prstGeom prst="rect">
              <a:avLst/>
            </a:prstGeom>
          </p:spPr>
          <p:txBody>
            <a:bodyPr anchor="t" rtlCol="false" tIns="0" lIns="0" bIns="0" rIns="0">
              <a:spAutoFit/>
            </a:bodyPr>
            <a:lstStyle/>
            <a:p>
              <a:pPr>
                <a:lnSpc>
                  <a:spcPts val="2520"/>
                </a:lnSpc>
                <a:spcBef>
                  <a:spcPct val="0"/>
                </a:spcBef>
              </a:pPr>
              <a:r>
                <a:rPr lang="en-US" sz="1800">
                  <a:solidFill>
                    <a:srgbClr val="004AAD"/>
                  </a:solidFill>
                  <a:latin typeface="Aileron"/>
                </a:rPr>
                <a:t>your most important quantitative data</a:t>
              </a:r>
            </a:p>
          </p:txBody>
        </p:sp>
      </p:grpSp>
      <p:grpSp>
        <p:nvGrpSpPr>
          <p:cNvPr name="Group 30" id="30"/>
          <p:cNvGrpSpPr/>
          <p:nvPr/>
        </p:nvGrpSpPr>
        <p:grpSpPr>
          <a:xfrm rot="0">
            <a:off x="7719003" y="3657695"/>
            <a:ext cx="3162345" cy="1026420"/>
            <a:chOff x="0" y="0"/>
            <a:chExt cx="4216459" cy="1368560"/>
          </a:xfrm>
        </p:grpSpPr>
        <p:sp>
          <p:nvSpPr>
            <p:cNvPr name="TextBox 31" id="31"/>
            <p:cNvSpPr txBox="true"/>
            <p:nvPr/>
          </p:nvSpPr>
          <p:spPr>
            <a:xfrm rot="0">
              <a:off x="4370" y="-95250"/>
              <a:ext cx="4207719" cy="515874"/>
            </a:xfrm>
            <a:prstGeom prst="rect">
              <a:avLst/>
            </a:prstGeom>
          </p:spPr>
          <p:txBody>
            <a:bodyPr anchor="t" rtlCol="false" tIns="0" lIns="0" bIns="0" rIns="0">
              <a:spAutoFit/>
            </a:bodyPr>
            <a:lstStyle/>
            <a:p>
              <a:pPr>
                <a:lnSpc>
                  <a:spcPts val="3485"/>
                </a:lnSpc>
              </a:pPr>
              <a:r>
                <a:rPr lang="en-US" sz="2099" spc="92">
                  <a:solidFill>
                    <a:srgbClr val="004AAD"/>
                  </a:solidFill>
                  <a:latin typeface="Aileron Heavy"/>
                </a:rPr>
                <a:t>KEY FINDINGS</a:t>
              </a:r>
            </a:p>
          </p:txBody>
        </p:sp>
        <p:sp>
          <p:nvSpPr>
            <p:cNvPr name="TextBox 32" id="32"/>
            <p:cNvSpPr txBox="true"/>
            <p:nvPr/>
          </p:nvSpPr>
          <p:spPr>
            <a:xfrm rot="0">
              <a:off x="0" y="553220"/>
              <a:ext cx="4216459" cy="815340"/>
            </a:xfrm>
            <a:prstGeom prst="rect">
              <a:avLst/>
            </a:prstGeom>
          </p:spPr>
          <p:txBody>
            <a:bodyPr anchor="t" rtlCol="false" tIns="0" lIns="0" bIns="0" rIns="0">
              <a:spAutoFit/>
            </a:bodyPr>
            <a:lstStyle/>
            <a:p>
              <a:pPr>
                <a:lnSpc>
                  <a:spcPts val="2520"/>
                </a:lnSpc>
                <a:spcBef>
                  <a:spcPct val="0"/>
                </a:spcBef>
              </a:pPr>
              <a:r>
                <a:rPr lang="en-US" sz="1800">
                  <a:solidFill>
                    <a:srgbClr val="004AAD"/>
                  </a:solidFill>
                  <a:latin typeface="Aileron"/>
                </a:rPr>
                <a:t>qualitative results from SDG-related projects or activities</a:t>
              </a:r>
            </a:p>
          </p:txBody>
        </p:sp>
      </p:grpSp>
      <p:grpSp>
        <p:nvGrpSpPr>
          <p:cNvPr name="Group 33" id="33"/>
          <p:cNvGrpSpPr/>
          <p:nvPr/>
        </p:nvGrpSpPr>
        <p:grpSpPr>
          <a:xfrm rot="0">
            <a:off x="5452736" y="5299658"/>
            <a:ext cx="3162345" cy="1026420"/>
            <a:chOff x="0" y="0"/>
            <a:chExt cx="4216459" cy="1368560"/>
          </a:xfrm>
        </p:grpSpPr>
        <p:sp>
          <p:nvSpPr>
            <p:cNvPr name="TextBox 34" id="34"/>
            <p:cNvSpPr txBox="true"/>
            <p:nvPr/>
          </p:nvSpPr>
          <p:spPr>
            <a:xfrm rot="0">
              <a:off x="4370" y="-95250"/>
              <a:ext cx="4207719" cy="515874"/>
            </a:xfrm>
            <a:prstGeom prst="rect">
              <a:avLst/>
            </a:prstGeom>
          </p:spPr>
          <p:txBody>
            <a:bodyPr anchor="t" rtlCol="false" tIns="0" lIns="0" bIns="0" rIns="0">
              <a:spAutoFit/>
            </a:bodyPr>
            <a:lstStyle/>
            <a:p>
              <a:pPr>
                <a:lnSpc>
                  <a:spcPts val="3485"/>
                </a:lnSpc>
              </a:pPr>
              <a:r>
                <a:rPr lang="en-US" sz="2099" spc="92">
                  <a:solidFill>
                    <a:srgbClr val="004AAD"/>
                  </a:solidFill>
                  <a:latin typeface="Aileron Heavy"/>
                </a:rPr>
                <a:t>INFOGRAPHICS</a:t>
              </a:r>
            </a:p>
          </p:txBody>
        </p:sp>
        <p:sp>
          <p:nvSpPr>
            <p:cNvPr name="TextBox 35" id="35"/>
            <p:cNvSpPr txBox="true"/>
            <p:nvPr/>
          </p:nvSpPr>
          <p:spPr>
            <a:xfrm rot="0">
              <a:off x="0" y="553220"/>
              <a:ext cx="4216459" cy="815340"/>
            </a:xfrm>
            <a:prstGeom prst="rect">
              <a:avLst/>
            </a:prstGeom>
          </p:spPr>
          <p:txBody>
            <a:bodyPr anchor="t" rtlCol="false" tIns="0" lIns="0" bIns="0" rIns="0">
              <a:spAutoFit/>
            </a:bodyPr>
            <a:lstStyle/>
            <a:p>
              <a:pPr>
                <a:lnSpc>
                  <a:spcPts val="2520"/>
                </a:lnSpc>
                <a:spcBef>
                  <a:spcPct val="0"/>
                </a:spcBef>
              </a:pPr>
              <a:r>
                <a:rPr lang="en-US" sz="1800">
                  <a:solidFill>
                    <a:srgbClr val="004AAD"/>
                  </a:solidFill>
                  <a:latin typeface="Aileron"/>
                </a:rPr>
                <a:t>an organised snapshot of relevant data</a:t>
              </a:r>
            </a:p>
          </p:txBody>
        </p:sp>
      </p:grpSp>
      <p:grpSp>
        <p:nvGrpSpPr>
          <p:cNvPr name="Group 36" id="36"/>
          <p:cNvGrpSpPr/>
          <p:nvPr/>
        </p:nvGrpSpPr>
        <p:grpSpPr>
          <a:xfrm rot="0">
            <a:off x="10270021" y="5299658"/>
            <a:ext cx="3162345" cy="1026420"/>
            <a:chOff x="0" y="0"/>
            <a:chExt cx="4216459" cy="1368560"/>
          </a:xfrm>
        </p:grpSpPr>
        <p:sp>
          <p:nvSpPr>
            <p:cNvPr name="TextBox 37" id="37"/>
            <p:cNvSpPr txBox="true"/>
            <p:nvPr/>
          </p:nvSpPr>
          <p:spPr>
            <a:xfrm rot="0">
              <a:off x="4370" y="-95250"/>
              <a:ext cx="4207719" cy="515874"/>
            </a:xfrm>
            <a:prstGeom prst="rect">
              <a:avLst/>
            </a:prstGeom>
          </p:spPr>
          <p:txBody>
            <a:bodyPr anchor="t" rtlCol="false" tIns="0" lIns="0" bIns="0" rIns="0">
              <a:spAutoFit/>
            </a:bodyPr>
            <a:lstStyle/>
            <a:p>
              <a:pPr>
                <a:lnSpc>
                  <a:spcPts val="3485"/>
                </a:lnSpc>
              </a:pPr>
              <a:r>
                <a:rPr lang="en-US" sz="2099" spc="92">
                  <a:solidFill>
                    <a:srgbClr val="004AAD"/>
                  </a:solidFill>
                  <a:latin typeface="Aileron Heavy"/>
                </a:rPr>
                <a:t>TIMELINES</a:t>
              </a:r>
            </a:p>
          </p:txBody>
        </p:sp>
        <p:sp>
          <p:nvSpPr>
            <p:cNvPr name="TextBox 38" id="38"/>
            <p:cNvSpPr txBox="true"/>
            <p:nvPr/>
          </p:nvSpPr>
          <p:spPr>
            <a:xfrm rot="0">
              <a:off x="0" y="553220"/>
              <a:ext cx="4216459" cy="815340"/>
            </a:xfrm>
            <a:prstGeom prst="rect">
              <a:avLst/>
            </a:prstGeom>
          </p:spPr>
          <p:txBody>
            <a:bodyPr anchor="t" rtlCol="false" tIns="0" lIns="0" bIns="0" rIns="0">
              <a:spAutoFit/>
            </a:bodyPr>
            <a:lstStyle/>
            <a:p>
              <a:pPr>
                <a:lnSpc>
                  <a:spcPts val="2520"/>
                </a:lnSpc>
                <a:spcBef>
                  <a:spcPct val="0"/>
                </a:spcBef>
              </a:pPr>
              <a:r>
                <a:rPr lang="en-US" sz="1800">
                  <a:solidFill>
                    <a:srgbClr val="004AAD"/>
                  </a:solidFill>
                  <a:latin typeface="Aileron"/>
                </a:rPr>
                <a:t>a visual way to track progress over time</a:t>
              </a:r>
            </a:p>
          </p:txBody>
        </p:sp>
      </p:grpSp>
      <p:grpSp>
        <p:nvGrpSpPr>
          <p:cNvPr name="Group 39" id="39"/>
          <p:cNvGrpSpPr/>
          <p:nvPr/>
        </p:nvGrpSpPr>
        <p:grpSpPr>
          <a:xfrm rot="0">
            <a:off x="12218894" y="3657695"/>
            <a:ext cx="3162345" cy="1026420"/>
            <a:chOff x="0" y="0"/>
            <a:chExt cx="4216459" cy="1368560"/>
          </a:xfrm>
        </p:grpSpPr>
        <p:sp>
          <p:nvSpPr>
            <p:cNvPr name="TextBox 40" id="40"/>
            <p:cNvSpPr txBox="true"/>
            <p:nvPr/>
          </p:nvSpPr>
          <p:spPr>
            <a:xfrm rot="0">
              <a:off x="4370" y="-95250"/>
              <a:ext cx="4207719" cy="515874"/>
            </a:xfrm>
            <a:prstGeom prst="rect">
              <a:avLst/>
            </a:prstGeom>
          </p:spPr>
          <p:txBody>
            <a:bodyPr anchor="t" rtlCol="false" tIns="0" lIns="0" bIns="0" rIns="0">
              <a:spAutoFit/>
            </a:bodyPr>
            <a:lstStyle/>
            <a:p>
              <a:pPr>
                <a:lnSpc>
                  <a:spcPts val="3485"/>
                </a:lnSpc>
              </a:pPr>
              <a:r>
                <a:rPr lang="en-US" sz="2099" spc="92">
                  <a:solidFill>
                    <a:srgbClr val="004AAD"/>
                  </a:solidFill>
                  <a:latin typeface="Aileron Heavy"/>
                </a:rPr>
                <a:t>REPORT CARDS</a:t>
              </a:r>
            </a:p>
          </p:txBody>
        </p:sp>
        <p:sp>
          <p:nvSpPr>
            <p:cNvPr name="TextBox 41" id="41"/>
            <p:cNvSpPr txBox="true"/>
            <p:nvPr/>
          </p:nvSpPr>
          <p:spPr>
            <a:xfrm rot="0">
              <a:off x="0" y="553220"/>
              <a:ext cx="4216459" cy="815340"/>
            </a:xfrm>
            <a:prstGeom prst="rect">
              <a:avLst/>
            </a:prstGeom>
          </p:spPr>
          <p:txBody>
            <a:bodyPr anchor="t" rtlCol="false" tIns="0" lIns="0" bIns="0" rIns="0">
              <a:spAutoFit/>
            </a:bodyPr>
            <a:lstStyle/>
            <a:p>
              <a:pPr>
                <a:lnSpc>
                  <a:spcPts val="2520"/>
                </a:lnSpc>
                <a:spcBef>
                  <a:spcPct val="0"/>
                </a:spcBef>
              </a:pPr>
              <a:r>
                <a:rPr lang="en-US" sz="1800">
                  <a:solidFill>
                    <a:srgbClr val="004AAD"/>
                  </a:solidFill>
                  <a:latin typeface="Aileron"/>
                </a:rPr>
                <a:t>criteria and grade assessments for transparent reporting</a:t>
              </a:r>
            </a:p>
          </p:txBody>
        </p:sp>
      </p:grpSp>
      <p:sp>
        <p:nvSpPr>
          <p:cNvPr name="TextBox 42" id="42"/>
          <p:cNvSpPr txBox="true"/>
          <p:nvPr/>
        </p:nvSpPr>
        <p:spPr>
          <a:xfrm rot="0">
            <a:off x="1684976" y="8896063"/>
            <a:ext cx="2076341" cy="621030"/>
          </a:xfrm>
          <a:prstGeom prst="rect">
            <a:avLst/>
          </a:prstGeom>
        </p:spPr>
        <p:txBody>
          <a:bodyPr anchor="t" rtlCol="false" tIns="0" lIns="0" bIns="0" rIns="0">
            <a:spAutoFit/>
          </a:bodyPr>
          <a:lstStyle/>
          <a:p>
            <a:pPr>
              <a:lnSpc>
                <a:spcPts val="2520"/>
              </a:lnSpc>
            </a:pPr>
            <a:r>
              <a:rPr lang="en-US" sz="1800" spc="36">
                <a:solidFill>
                  <a:srgbClr val="004AAD"/>
                </a:solidFill>
                <a:latin typeface="Aileron"/>
              </a:rPr>
              <a:t>Your Business</a:t>
            </a:r>
          </a:p>
          <a:p>
            <a:pPr>
              <a:lnSpc>
                <a:spcPts val="2520"/>
              </a:lnSpc>
            </a:pPr>
            <a:r>
              <a:rPr lang="en-US" sz="1800" spc="36">
                <a:solidFill>
                  <a:srgbClr val="004AAD"/>
                </a:solidFill>
                <a:latin typeface="Aileron"/>
              </a:rPr>
              <a:t>Name Here</a:t>
            </a:r>
          </a:p>
        </p:txBody>
      </p:sp>
      <p:sp>
        <p:nvSpPr>
          <p:cNvPr name="TextBox 43" id="43"/>
          <p:cNvSpPr txBox="true"/>
          <p:nvPr/>
        </p:nvSpPr>
        <p:spPr>
          <a:xfrm rot="0">
            <a:off x="4131392" y="8896063"/>
            <a:ext cx="1824120" cy="621030"/>
          </a:xfrm>
          <a:prstGeom prst="rect">
            <a:avLst/>
          </a:prstGeom>
        </p:spPr>
        <p:txBody>
          <a:bodyPr anchor="t" rtlCol="false" tIns="0" lIns="0" bIns="0" rIns="0">
            <a:spAutoFit/>
          </a:bodyPr>
          <a:lstStyle/>
          <a:p>
            <a:pPr>
              <a:lnSpc>
                <a:spcPts val="2520"/>
              </a:lnSpc>
            </a:pPr>
            <a:r>
              <a:rPr lang="en-US" sz="1800" spc="36">
                <a:solidFill>
                  <a:srgbClr val="004AAD"/>
                </a:solidFill>
                <a:latin typeface="Aileron"/>
              </a:rPr>
              <a:t>SDG Progress</a:t>
            </a:r>
          </a:p>
          <a:p>
            <a:pPr>
              <a:lnSpc>
                <a:spcPts val="2520"/>
              </a:lnSpc>
            </a:pPr>
            <a:r>
              <a:rPr lang="en-US" sz="1800" spc="36">
                <a:solidFill>
                  <a:srgbClr val="004AAD"/>
                </a:solidFill>
                <a:latin typeface="Aileron Bold"/>
              </a:rPr>
              <a:t>Report 2025</a:t>
            </a:r>
          </a:p>
        </p:txBody>
      </p:sp>
      <p:sp>
        <p:nvSpPr>
          <p:cNvPr name="TextBox 44" id="44"/>
          <p:cNvSpPr txBox="true"/>
          <p:nvPr/>
        </p:nvSpPr>
        <p:spPr>
          <a:xfrm rot="0">
            <a:off x="14778904" y="8886538"/>
            <a:ext cx="1824120" cy="349250"/>
          </a:xfrm>
          <a:prstGeom prst="rect">
            <a:avLst/>
          </a:prstGeom>
        </p:spPr>
        <p:txBody>
          <a:bodyPr anchor="t" rtlCol="false" tIns="0" lIns="0" bIns="0" rIns="0">
            <a:spAutoFit/>
          </a:bodyPr>
          <a:lstStyle/>
          <a:p>
            <a:pPr algn="r" marL="0" indent="0" lvl="0">
              <a:lnSpc>
                <a:spcPts val="2800"/>
              </a:lnSpc>
              <a:spcBef>
                <a:spcPct val="0"/>
              </a:spcBef>
            </a:pPr>
            <a:r>
              <a:rPr lang="en-US" sz="2000" spc="40">
                <a:solidFill>
                  <a:srgbClr val="004AAD"/>
                </a:solidFill>
                <a:latin typeface="Aileron Ultra-Bold"/>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DAGApJRE0D8</dc:identifier>
  <dcterms:modified xsi:type="dcterms:W3CDTF">2011-08-01T06:04:30Z</dcterms:modified>
  <cp:revision>1</cp:revision>
</cp:coreProperties>
</file>